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6"/>
  </p:notesMasterIdLst>
  <p:handoutMasterIdLst>
    <p:handoutMasterId r:id="rId27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594" r:id="rId19"/>
    <p:sldId id="1595" r:id="rId20"/>
    <p:sldId id="1597" r:id="rId21"/>
    <p:sldId id="1601" r:id="rId22"/>
    <p:sldId id="1605" r:id="rId23"/>
    <p:sldId id="1500" r:id="rId24"/>
    <p:sldId id="1575" r:id="rId2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36"/>
          <c:h val="0.750003258432829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067E-3"/>
                  <c:y val="-4.8831295465791388E-2"/>
                </c:manualLayout>
              </c:layout>
              <c:showVal val="1"/>
            </c:dLbl>
            <c:dLbl>
              <c:idx val="1"/>
              <c:layout>
                <c:manualLayout>
                  <c:x val="-1.5642253698597175E-2"/>
                  <c:y val="-3.5772299928127999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41E-2"/>
                </c:manualLayout>
              </c:layout>
              <c:showVal val="1"/>
            </c:dLbl>
            <c:dLbl>
              <c:idx val="4"/>
              <c:layout>
                <c:manualLayout>
                  <c:x val="-9.7087905585634075E-3"/>
                  <c:y val="-6.6292815807309433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16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4982.8999999999996</c:v>
                </c:pt>
                <c:pt idx="1">
                  <c:v>5109.1000000000004</c:v>
                </c:pt>
                <c:pt idx="2">
                  <c:v>5287.4</c:v>
                </c:pt>
              </c:numCache>
            </c:numRef>
          </c:val>
        </c:ser>
        <c:shape val="box"/>
        <c:axId val="169677184"/>
        <c:axId val="169678720"/>
        <c:axId val="0"/>
      </c:bar3DChart>
      <c:catAx>
        <c:axId val="169677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69678720"/>
        <c:crosses val="autoZero"/>
        <c:auto val="1"/>
        <c:lblAlgn val="ctr"/>
        <c:lblOffset val="100"/>
      </c:catAx>
      <c:valAx>
        <c:axId val="169678720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69677184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09E-3"/>
          <c:y val="0"/>
          <c:w val="0.990576168396693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6003"/>
                  <c:y val="-0.16974759214788113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19E-2"/>
                  <c:y val="-3.7775717228000334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46E-2"/>
                  <c:y val="0.21831420440463886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57E-2"/>
                  <c:y val="-0.13563215198311293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09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106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13.437957815729799</c:v>
                </c:pt>
                <c:pt idx="1">
                  <c:v>2.3821469425434989</c:v>
                </c:pt>
                <c:pt idx="2">
                  <c:v>64.097212466635895</c:v>
                </c:pt>
                <c:pt idx="3">
                  <c:v>15.962592064861829</c:v>
                </c:pt>
                <c:pt idx="4">
                  <c:v>0.48766782395793623</c:v>
                </c:pt>
                <c:pt idx="5">
                  <c:v>3.3835718156093844</c:v>
                </c:pt>
                <c:pt idx="6">
                  <c:v>0.2488510706616629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48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495.2</c:v>
                </c:pt>
                <c:pt idx="1">
                  <c:v>669.6</c:v>
                </c:pt>
                <c:pt idx="2">
                  <c:v>705.7</c:v>
                </c:pt>
                <c:pt idx="3">
                  <c:v>741</c:v>
                </c:pt>
              </c:numCache>
            </c:numRef>
          </c:val>
        </c:ser>
        <c:axId val="167853440"/>
        <c:axId val="167851904"/>
      </c:barChart>
      <c:valAx>
        <c:axId val="167851904"/>
        <c:scaling>
          <c:orientation val="minMax"/>
        </c:scaling>
        <c:delete val="1"/>
        <c:axPos val="b"/>
        <c:numFmt formatCode="#,##0.0" sourceLinked="1"/>
        <c:tickLblPos val="none"/>
        <c:crossAx val="167853440"/>
        <c:crosses val="autoZero"/>
        <c:crossBetween val="between"/>
        <c:majorUnit val="5000"/>
      </c:valAx>
      <c:catAx>
        <c:axId val="1678534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7851904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499E-2"/>
          <c:y val="4.244959494075857E-3"/>
          <c:w val="0.954943442201889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536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8753.1</c:v>
                </c:pt>
                <c:pt idx="1">
                  <c:v>10169.1</c:v>
                </c:pt>
              </c:numCache>
            </c:numRef>
          </c:val>
        </c:ser>
        <c:gapWidth val="124"/>
        <c:gapDepth val="165"/>
        <c:shape val="box"/>
        <c:axId val="116645248"/>
        <c:axId val="118759424"/>
        <c:axId val="0"/>
      </c:bar3DChart>
      <c:catAx>
        <c:axId val="1166452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18759424"/>
        <c:crosses val="autoZero"/>
        <c:auto val="1"/>
        <c:lblAlgn val="ctr"/>
        <c:lblOffset val="100"/>
        <c:tickLblSkip val="1"/>
        <c:tickMarkSkip val="1"/>
      </c:catAx>
      <c:valAx>
        <c:axId val="118759424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16645248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0.10247341997770675"/>
          <c:y val="2.7434995840149037E-2"/>
          <c:w val="0.8730259737253524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322016680733483E-2"/>
                  <c:y val="-0.2344995499056062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 вопросы </a:t>
                    </a:r>
                    <a:r>
                      <a:rPr lang="ru-RU" sz="1600" dirty="0" smtClean="0"/>
                      <a:t>46,9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  <c:showSerName val="1"/>
            </c:dLbl>
            <c:dLbl>
              <c:idx val="1"/>
              <c:layout>
                <c:manualLayout>
                  <c:x val="0.13021139375291588"/>
                  <c:y val="-8.6743274166064827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Национальная </a:t>
                    </a:r>
                    <a:r>
                      <a:rPr lang="ru-RU" sz="1600" dirty="0"/>
                      <a:t>оборона </a:t>
                    </a:r>
                    <a:r>
                      <a:rPr lang="ru-RU" sz="1600" dirty="0" smtClean="0"/>
                      <a:t>0,8%</a:t>
                    </a:r>
                    <a:endParaRPr lang="ru-RU" dirty="0"/>
                  </a:p>
                </c:rich>
              </c:tx>
              <c:showVal val="1"/>
              <c:showCatName val="1"/>
              <c:showSerName val="1"/>
            </c:dLbl>
            <c:dLbl>
              <c:idx val="2"/>
              <c:layout>
                <c:manualLayout>
                  <c:x val="-0.24547113545795451"/>
                  <c:y val="-0.1398171519331813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Жилищно-коммунальное </a:t>
                    </a:r>
                    <a:r>
                      <a:rPr lang="ru-RU" sz="1600" dirty="0"/>
                      <a:t>хозяйство -         </a:t>
                    </a:r>
                    <a:r>
                      <a:rPr lang="ru-RU" sz="1600" dirty="0" smtClean="0"/>
                      <a:t>9,1%</a:t>
                    </a:r>
                    <a:endParaRPr lang="ru-RU" dirty="0"/>
                  </a:p>
                </c:rich>
              </c:tx>
              <c:showVal val="1"/>
              <c:showCatName val="1"/>
              <c:showSerName val="1"/>
            </c:dLbl>
            <c:dLbl>
              <c:idx val="3"/>
              <c:layout>
                <c:manualLayout>
                  <c:x val="-4.8188365152793955E-2"/>
                  <c:y val="-0.26172173340471566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Культура, кинематография 41,7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showVal val="1"/>
              <c:showCatName val="1"/>
              <c:showSerName val="1"/>
            </c:dLbl>
            <c:dLbl>
              <c:idx val="4"/>
              <c:layout>
                <c:manualLayout>
                  <c:x val="-1.7919591314907617E-3"/>
                  <c:y val="-8.141721896536120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Социальная политика 1,3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  <c:showSerName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4,5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4,1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Val val="1"/>
              <c:showCatName val="1"/>
              <c:showSerName val="1"/>
            </c:dLbl>
            <c:dLbl>
              <c:idx val="11"/>
              <c:layout>
                <c:manualLayout>
                  <c:x val="6.4040601768354383E-2"/>
                  <c:y val="2.387928720471433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0,</a:t>
                    </a:r>
                    <a:r>
                      <a:rPr lang="ru-RU" sz="1600" dirty="0" smtClean="0"/>
                      <a:t>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  <c:showSerName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Val val="1"/>
              <c:showCatName val="1"/>
              <c:showSerName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Val val="1"/>
            <c:showCatName val="1"/>
            <c:showSerName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4 769,1</c:v>
                  </c:pt>
                  <c:pt idx="1">
                    <c:v>81,4</c:v>
                  </c:pt>
                  <c:pt idx="2">
                    <c:v>927,1</c:v>
                  </c:pt>
                  <c:pt idx="3">
                    <c:v>4 241,0</c:v>
                  </c:pt>
                  <c:pt idx="4">
                    <c:v>136,5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4769.1000000000004</c:v>
                </c:pt>
                <c:pt idx="1">
                  <c:v>81.400000000000006</c:v>
                </c:pt>
                <c:pt idx="2">
                  <c:v>927.1</c:v>
                </c:pt>
                <c:pt idx="3">
                  <c:v>4241</c:v>
                </c:pt>
                <c:pt idx="4">
                  <c:v>136.5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4 769,1</c:v>
                  </c:pt>
                  <c:pt idx="1">
                    <c:v>81,4</c:v>
                  </c:pt>
                  <c:pt idx="2">
                    <c:v>927,1</c:v>
                  </c:pt>
                  <c:pt idx="3">
                    <c:v>4 241,0</c:v>
                  </c:pt>
                  <c:pt idx="4">
                    <c:v>136,5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Sheet1!$B$3:$F$3</c:f>
              <c:numCache>
                <c:formatCode>#,##0.00</c:formatCode>
                <c:ptCount val="5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514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497E-2"/>
                  <c:y val="4.5444461143196724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371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- 2937,2</c:v>
                </c:pt>
                <c:pt idx="1">
                  <c:v>Расходы на софинансирование повышения з/п работникам муниципальных учреждений культуры - 1303,8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2937.2</c:v>
                </c:pt>
                <c:pt idx="1">
                  <c:v>1303.8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94"/>
          <c:y val="9.0006333598128027E-2"/>
          <c:w val="0.33750000000000063"/>
          <c:h val="0.85175086416042378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14E-2"/>
          <c:y val="0.114037852476939"/>
          <c:w val="0.86999803149606414"/>
          <c:h val="0.88368579627999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4377,5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604569116360455"/>
                  <c:y val="-7.6614709692194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5682,4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56,5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4377.5</c:v>
                </c:pt>
                <c:pt idx="1">
                  <c:v>5682.4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585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Внутренний муниципальный финансовый контроль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669,6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5186,2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3 325,0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795,4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24,3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168,6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136,5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927,1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4241,0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4769,1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95,4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Внутренний муниципальный финансовый контроль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669,6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5186,2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24,3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3 325,0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795,4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168,6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136,5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927,1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4241,0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4769,1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95,4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4237,3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23.01.2020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23.01.2020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23.01.2020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4 982,9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2020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3 193,9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669,6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118,7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168,6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24,3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795,4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8153550"/>
              </p:ext>
            </p:extLst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5 046,7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5 186,2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6 807,6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3 022,7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4 963,2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5 104,6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2 724,5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2 934,5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83,5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81,6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4 083,1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3736913" y="4941168"/>
            <a:ext cx="979104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434158">
            <a:off x="4074904" y="4556836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116,2%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2020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169,1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4377,5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43,0%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5214950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2020 году –        4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377,5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(43,0%)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(41,7%)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2020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2020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927,1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628,0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79,5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Установка детской площадки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90,0 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2020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(98,4%)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5 104,6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81,6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186,2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549976"/>
              </p:ext>
            </p:extLst>
          </p:nvPr>
        </p:nvGraphicFramePr>
        <p:xfrm>
          <a:off x="323528" y="1916832"/>
          <a:ext cx="8568952" cy="317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136,5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916,4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5 035,6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808,9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4 761,0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3 867,2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4 526,4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4 241,0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2 672,1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2 677,7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10 059,9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11 574,9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8 013,0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109,2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747,0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541,2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31.10.2019 № 108)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252028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Туриловского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от 16.12.2019 № 256-ЗС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Туриловского сельского поселения Миллеровского района на 2020 год и 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2020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 и на плановый период 2021 и 2022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214282" y="3143248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307181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14324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285720" y="485776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478632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471488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31.10.2019 № 108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Решение социальных и экономических задач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Туриловского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588125"/>
              </p:ext>
            </p:extLst>
          </p:nvPr>
        </p:nvGraphicFramePr>
        <p:xfrm>
          <a:off x="179513" y="1785926"/>
          <a:ext cx="8677469" cy="4787284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5265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10 169,1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11 916,7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8 310,1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3 706,4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4 982,9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5 109,1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5 287,4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8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5 046,7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5 186,2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6 807,6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3 022,7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4 963,2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5 106,4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2 724,5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2 934,5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81,6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83,1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4 000,0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10 169,1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12 321,9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8 554,2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-405,2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-244,1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10 169,1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10 169,1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20298</TotalTime>
  <Words>1122</Words>
  <Application>Microsoft Office PowerPoint</Application>
  <PresentationFormat>Экран (4:3)</PresentationFormat>
  <Paragraphs>302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Слайд 2</vt:lpstr>
      <vt:lpstr>Слайд 3</vt:lpstr>
      <vt:lpstr>Основные направления бюджетной и налоговой политики Туриловского сельского поселения на 2020-2022 годы  </vt:lpstr>
      <vt:lpstr>Основные приоритеты Туриловского сельского поселения </vt:lpstr>
      <vt:lpstr>Слайд 6</vt:lpstr>
      <vt:lpstr>Основные характеристики бюджета Туриловского сельского поселения Миллеровского района на 2020-2022 годы</vt:lpstr>
      <vt:lpstr>Основные параметры бюджета Туриловского сельского поселения Миллеровского района на 2020 год</vt:lpstr>
      <vt:lpstr>Собственные доходы  бюджета Туриловского сельского поселения Миллеровского района</vt:lpstr>
      <vt:lpstr>Слайд 10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в 2020 году 10 169,1</vt:lpstr>
      <vt:lpstr>Расходы бюджета Туриловского сельского поселения Миллеровского района на социальную сферу в 2020 году –        4 377,5 тыс.рублей</vt:lpstr>
      <vt:lpstr>Структура расходов по разделу «Культура, кинематография» на 2020 год           </vt:lpstr>
      <vt:lpstr>Слайд 17</vt:lpstr>
      <vt:lpstr>Слайд 18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  <vt:lpstr>Структура расходов по муниципальным программам Туриловского сельского поселения в 2020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Finansist</cp:lastModifiedBy>
  <cp:revision>2085</cp:revision>
  <dcterms:created xsi:type="dcterms:W3CDTF">2011-10-21T12:19:44Z</dcterms:created>
  <dcterms:modified xsi:type="dcterms:W3CDTF">2020-01-23T09:12:22Z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