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28C5896-272F-413F-AC9A-F72EE7B47FA1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103FFF6-2CB1-4E90-B436-E3870F4F6D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wipe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9289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57189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08712"/>
          </a:xfrm>
        </p:spPr>
      </p:pic>
    </p:spTree>
    <p:extLst>
      <p:ext uri="{BB962C8B-B14F-4D97-AF65-F5344CB8AC3E}">
        <p14:creationId xmlns:p14="http://schemas.microsoft.com/office/powerpoint/2010/main" val="162016930"/>
      </p:ext>
    </p:extLst>
  </p:cSld>
  <p:clrMapOvr>
    <a:masterClrMapping/>
  </p:clrMapOvr>
  <p:transition spd="slow" advClick="0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1. Управление муниципальными финансами и создание условий для эффективного управления муниципальными финансами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657600" cy="1461104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67944" y="764704"/>
            <a:ext cx="4824536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600" i="1" u="sng" dirty="0" smtClean="0"/>
              <a:t>В числе основных направлений расходов бюджета Туриловского сельского поселения Миллеровского района по данному разделу предусмотрены средства на:</a:t>
            </a:r>
          </a:p>
          <a:p>
            <a:r>
              <a:rPr lang="ru-RU" dirty="0" smtClean="0"/>
              <a:t>финансовое обеспечение функций органов местного самоуправления в </a:t>
            </a:r>
            <a:r>
              <a:rPr lang="ru-RU" dirty="0" smtClean="0"/>
              <a:t>2025 </a:t>
            </a:r>
            <a:r>
              <a:rPr lang="ru-RU" dirty="0" smtClean="0"/>
              <a:t>году </a:t>
            </a:r>
            <a:r>
              <a:rPr lang="ru-RU" dirty="0" smtClean="0"/>
              <a:t>–     7 119,0 </a:t>
            </a:r>
            <a:r>
              <a:rPr lang="ru-RU" dirty="0" smtClean="0"/>
              <a:t>тыс. рублей, в </a:t>
            </a:r>
            <a:r>
              <a:rPr lang="ru-RU" dirty="0" smtClean="0"/>
              <a:t>2026 </a:t>
            </a:r>
            <a:r>
              <a:rPr lang="ru-RU" dirty="0" smtClean="0"/>
              <a:t>году – </a:t>
            </a:r>
            <a:r>
              <a:rPr lang="ru-RU" dirty="0" smtClean="0"/>
              <a:t>6 678,0 </a:t>
            </a:r>
            <a:r>
              <a:rPr lang="ru-RU" dirty="0" smtClean="0"/>
              <a:t>тыс. рублей, в </a:t>
            </a:r>
            <a:r>
              <a:rPr lang="ru-RU" dirty="0" smtClean="0"/>
              <a:t>2027 </a:t>
            </a:r>
            <a:r>
              <a:rPr lang="ru-RU" dirty="0" smtClean="0"/>
              <a:t>году – </a:t>
            </a:r>
            <a:r>
              <a:rPr lang="ru-RU" dirty="0" smtClean="0"/>
              <a:t>3 660,7 </a:t>
            </a:r>
            <a:r>
              <a:rPr lang="ru-RU" dirty="0" smtClean="0"/>
              <a:t>тыс. рублей;</a:t>
            </a:r>
          </a:p>
          <a:p>
            <a:r>
              <a:rPr lang="ru-RU" dirty="0" smtClean="0"/>
              <a:t>другие общегосударственные расходы предусмотрены в следующем объеме в </a:t>
            </a:r>
            <a:r>
              <a:rPr lang="ru-RU" dirty="0" smtClean="0"/>
              <a:t>2025 </a:t>
            </a:r>
            <a:r>
              <a:rPr lang="ru-RU" dirty="0" smtClean="0"/>
              <a:t>году – 20,0 тыс. рублей.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9"/>
            <a:ext cx="35643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74374"/>
      </p:ext>
    </p:extLst>
  </p:cSld>
  <p:clrMapOvr>
    <a:masterClrMapping/>
  </p:clrMapOvr>
  <p:transition spd="slow" advClick="0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2. 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i="1" u="sng" dirty="0"/>
              <a:t>Расходы по данному разделу будут направлены на:</a:t>
            </a:r>
          </a:p>
          <a:p>
            <a:r>
              <a:rPr lang="ru-RU" sz="2600" dirty="0"/>
              <a:t>- защиту населения и территории от чрезвычайных ситуаций в сумме 17,9 тыс. рублей;</a:t>
            </a:r>
          </a:p>
          <a:p>
            <a:r>
              <a:rPr lang="ru-RU" sz="2600" dirty="0"/>
              <a:t>- пожарную безопасность в сумме 4,0 тыс. рублей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49080"/>
            <a:ext cx="1979712" cy="19305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4999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5014"/>
      </p:ext>
    </p:extLst>
  </p:cSld>
  <p:clrMapOvr>
    <a:masterClrMapping/>
  </p:clrMapOvr>
  <p:transition spd="slow" advClick="0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3. Обеспечение качественными жилищно-коммунальными услугами населения Туриловского сельского поселения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2511896" cy="167543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619599"/>
          </a:xfrm>
        </p:spPr>
        <p:txBody>
          <a:bodyPr>
            <a:noAutofit/>
          </a:bodyPr>
          <a:lstStyle/>
          <a:p>
            <a:pPr algn="ctr"/>
            <a:r>
              <a:rPr lang="ru-RU" sz="1050" b="1" u="sng" dirty="0" smtClean="0"/>
              <a:t>Предусмотрены </a:t>
            </a:r>
            <a:r>
              <a:rPr lang="ru-RU" sz="1050" b="1" u="sng" dirty="0"/>
              <a:t>бюджетные ассигнования в сумме </a:t>
            </a:r>
            <a:r>
              <a:rPr lang="ru-RU" sz="1050" b="1" u="sng" dirty="0" smtClean="0"/>
              <a:t>906,8 </a:t>
            </a:r>
            <a:r>
              <a:rPr lang="ru-RU" sz="1050" b="1" u="sng" dirty="0"/>
              <a:t>тыс. рублей на </a:t>
            </a:r>
            <a:r>
              <a:rPr lang="ru-RU" sz="1050" b="1" u="sng" dirty="0" smtClean="0"/>
              <a:t>20254 </a:t>
            </a:r>
            <a:r>
              <a:rPr lang="ru-RU" sz="1050" b="1" u="sng" dirty="0"/>
              <a:t>год, </a:t>
            </a:r>
            <a:r>
              <a:rPr lang="ru-RU" sz="1050" b="1" u="sng" dirty="0" smtClean="0"/>
              <a:t>383,8 </a:t>
            </a:r>
            <a:r>
              <a:rPr lang="ru-RU" sz="1050" b="1" u="sng" dirty="0"/>
              <a:t>тыс. рублей на </a:t>
            </a:r>
            <a:r>
              <a:rPr lang="ru-RU" sz="1050" b="1" u="sng" dirty="0" smtClean="0"/>
              <a:t>2026 </a:t>
            </a:r>
            <a:r>
              <a:rPr lang="ru-RU" sz="1050" b="1" u="sng" dirty="0"/>
              <a:t>год и </a:t>
            </a:r>
            <a:r>
              <a:rPr lang="ru-RU" sz="1050" b="1" u="sng" dirty="0" smtClean="0"/>
              <a:t>399,1 </a:t>
            </a:r>
            <a:r>
              <a:rPr lang="ru-RU" sz="1050" b="1" u="sng" dirty="0"/>
              <a:t>тыс. рублей на </a:t>
            </a:r>
            <a:r>
              <a:rPr lang="ru-RU" sz="1050" b="1" u="sng" dirty="0" smtClean="0"/>
              <a:t>2027 </a:t>
            </a:r>
            <a:r>
              <a:rPr lang="ru-RU" sz="1050" b="1" u="sng" dirty="0"/>
              <a:t>год.</a:t>
            </a:r>
          </a:p>
          <a:p>
            <a:endParaRPr lang="ru-RU" sz="1050" dirty="0"/>
          </a:p>
          <a:p>
            <a:r>
              <a:rPr lang="ru-RU" sz="1050" i="1" dirty="0"/>
              <a:t>Подраздел «Коммунальное хозяйство»</a:t>
            </a:r>
          </a:p>
          <a:p>
            <a:r>
              <a:rPr lang="ru-RU" sz="1050" dirty="0" smtClean="0"/>
              <a:t>В </a:t>
            </a:r>
            <a:r>
              <a:rPr lang="ru-RU" sz="1050" dirty="0" smtClean="0"/>
              <a:t>2025 </a:t>
            </a:r>
            <a:r>
              <a:rPr lang="ru-RU" sz="1050" dirty="0"/>
              <a:t>году плановые назначения на данный подраздел составят 118,4 тыс. рублей. </a:t>
            </a:r>
          </a:p>
          <a:p>
            <a:r>
              <a:rPr lang="ru-RU" sz="1050" dirty="0"/>
              <a:t>В составе запланированных бюджетных ассигнований предусмотрены средства:</a:t>
            </a:r>
          </a:p>
          <a:p>
            <a:r>
              <a:rPr lang="ru-RU" sz="1050" dirty="0"/>
              <a:t>- на обслуживание сетей газопровода – 117,1 тыс. рублей;</a:t>
            </a:r>
          </a:p>
          <a:p>
            <a:r>
              <a:rPr lang="ru-RU" sz="1050" dirty="0"/>
              <a:t>- уплата транспортного налога – 1,3 тыс. рублей.</a:t>
            </a:r>
          </a:p>
          <a:p>
            <a:r>
              <a:rPr lang="ru-RU" sz="1050" i="1" dirty="0" smtClean="0"/>
              <a:t>Подраздел </a:t>
            </a:r>
            <a:r>
              <a:rPr lang="ru-RU" sz="1050" i="1" dirty="0"/>
              <a:t>«Благоустройство»</a:t>
            </a:r>
          </a:p>
          <a:p>
            <a:r>
              <a:rPr lang="ru-RU" sz="1050" dirty="0" smtClean="0"/>
              <a:t>В </a:t>
            </a:r>
            <a:r>
              <a:rPr lang="ru-RU" sz="1050" dirty="0" smtClean="0"/>
              <a:t>2025 </a:t>
            </a:r>
            <a:r>
              <a:rPr lang="ru-RU" sz="1050" dirty="0"/>
              <a:t>году плановые назначения на данный подраздел составят </a:t>
            </a:r>
            <a:r>
              <a:rPr lang="ru-RU" sz="1050" dirty="0" smtClean="0"/>
              <a:t>788,4</a:t>
            </a:r>
            <a:r>
              <a:rPr lang="ru-RU" sz="1050" dirty="0" smtClean="0"/>
              <a:t> </a:t>
            </a:r>
            <a:r>
              <a:rPr lang="ru-RU" sz="1050" dirty="0"/>
              <a:t>тыс. рублей. В </a:t>
            </a:r>
            <a:r>
              <a:rPr lang="ru-RU" sz="1050" dirty="0" smtClean="0"/>
              <a:t>2026 </a:t>
            </a:r>
            <a:r>
              <a:rPr lang="ru-RU" sz="1050" dirty="0"/>
              <a:t>и </a:t>
            </a:r>
            <a:r>
              <a:rPr lang="ru-RU" sz="1050" dirty="0" smtClean="0"/>
              <a:t>2027 </a:t>
            </a:r>
            <a:r>
              <a:rPr lang="ru-RU" sz="1050" dirty="0"/>
              <a:t>году на данные цели предусмотрено </a:t>
            </a:r>
            <a:r>
              <a:rPr lang="ru-RU" sz="1050" dirty="0" smtClean="0"/>
              <a:t>383,8 </a:t>
            </a:r>
            <a:r>
              <a:rPr lang="ru-RU" sz="1050" dirty="0"/>
              <a:t>тыс. рублей и </a:t>
            </a:r>
            <a:r>
              <a:rPr lang="ru-RU" sz="1050" dirty="0" smtClean="0"/>
              <a:t>399,1 </a:t>
            </a:r>
            <a:r>
              <a:rPr lang="ru-RU" sz="1050" dirty="0"/>
              <a:t>тыс. рублей соответственно. </a:t>
            </a:r>
          </a:p>
          <a:p>
            <a:r>
              <a:rPr lang="ru-RU" sz="1050" dirty="0"/>
              <a:t>В составе запланированных бюджетных ассигнований предусмотрены средства:</a:t>
            </a:r>
          </a:p>
          <a:p>
            <a:r>
              <a:rPr lang="ru-RU" sz="1050" dirty="0"/>
              <a:t>- на уличное освещение в </a:t>
            </a:r>
            <a:r>
              <a:rPr lang="ru-RU" sz="1050" dirty="0" smtClean="0"/>
              <a:t>2025 </a:t>
            </a:r>
            <a:r>
              <a:rPr lang="ru-RU" sz="1050" dirty="0"/>
              <a:t>году – 500,0 тыс. рублей, в </a:t>
            </a:r>
            <a:r>
              <a:rPr lang="ru-RU" sz="1050" dirty="0" smtClean="0"/>
              <a:t>2026 </a:t>
            </a:r>
            <a:r>
              <a:rPr lang="ru-RU" sz="1050" dirty="0"/>
              <a:t>году – </a:t>
            </a:r>
            <a:r>
              <a:rPr lang="ru-RU" sz="1050" dirty="0" smtClean="0"/>
              <a:t>383,8 </a:t>
            </a:r>
            <a:r>
              <a:rPr lang="ru-RU" sz="1050" dirty="0"/>
              <a:t>тыс. рублей, в </a:t>
            </a:r>
            <a:r>
              <a:rPr lang="ru-RU" sz="1050" dirty="0" smtClean="0"/>
              <a:t>2027 </a:t>
            </a:r>
            <a:r>
              <a:rPr lang="ru-RU" sz="1050" dirty="0"/>
              <a:t>году – </a:t>
            </a:r>
            <a:r>
              <a:rPr lang="ru-RU" sz="1050" dirty="0" smtClean="0"/>
              <a:t>399,1 </a:t>
            </a:r>
            <a:r>
              <a:rPr lang="ru-RU" sz="1050" dirty="0"/>
              <a:t>тыс. рублей;</a:t>
            </a:r>
          </a:p>
          <a:p>
            <a:r>
              <a:rPr lang="ru-RU" sz="1050" dirty="0"/>
              <a:t>- содержание сетей уличного освещения - в </a:t>
            </a:r>
            <a:r>
              <a:rPr lang="ru-RU" sz="1050" dirty="0" smtClean="0"/>
              <a:t>2025 </a:t>
            </a:r>
            <a:r>
              <a:rPr lang="ru-RU" sz="1050" dirty="0"/>
              <a:t>году – </a:t>
            </a:r>
            <a:r>
              <a:rPr lang="ru-RU" sz="1050" dirty="0" smtClean="0"/>
              <a:t>136,3 </a:t>
            </a:r>
            <a:r>
              <a:rPr lang="ru-RU" sz="1050" dirty="0"/>
              <a:t>тыс. рублей;</a:t>
            </a:r>
          </a:p>
          <a:p>
            <a:r>
              <a:rPr lang="ru-RU" sz="1050" dirty="0"/>
              <a:t>- содержание мест захоронения в 2024 году – </a:t>
            </a:r>
            <a:r>
              <a:rPr lang="ru-RU" sz="1050" dirty="0" smtClean="0"/>
              <a:t>130,1 </a:t>
            </a:r>
            <a:r>
              <a:rPr lang="ru-RU" sz="1050" dirty="0"/>
              <a:t>тыс. рублей</a:t>
            </a:r>
            <a:r>
              <a:rPr lang="ru-RU" sz="1050" dirty="0" smtClean="0"/>
              <a:t>.</a:t>
            </a:r>
          </a:p>
          <a:p>
            <a:r>
              <a:rPr lang="ru-RU" sz="1050" dirty="0" smtClean="0"/>
              <a:t>Прочее благоустройство в 2025 году – 22,0 тыс. руб.</a:t>
            </a:r>
            <a:endParaRPr lang="ru-RU" sz="1050" dirty="0"/>
          </a:p>
          <a:p>
            <a:endParaRPr lang="ru-RU" sz="10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35" y="2293640"/>
            <a:ext cx="2087103" cy="1391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1942"/>
            <a:ext cx="277429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257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4. Обеспечение общественного порядка и профилактика правонарушений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Расходы по данной программе составляют </a:t>
            </a:r>
            <a:r>
              <a:rPr lang="ru-RU" dirty="0" smtClean="0"/>
              <a:t>20,0 </a:t>
            </a:r>
            <a:r>
              <a:rPr lang="ru-RU" dirty="0"/>
              <a:t>тыс. рублей.</a:t>
            </a:r>
          </a:p>
          <a:p>
            <a:r>
              <a:rPr lang="ru-RU" dirty="0"/>
              <a:t>Средства будут направлены на приобретение плакатов по противодействию коррупции и терроризму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3657600" cy="22322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5"/>
            <a:ext cx="3934070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0073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Развитие культуры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657600" cy="26074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609601"/>
            <a:ext cx="3960440" cy="3767328"/>
          </a:xfrm>
        </p:spPr>
        <p:txBody>
          <a:bodyPr>
            <a:normAutofit fontScale="77500" lnSpcReduction="20000"/>
          </a:bodyPr>
          <a:lstStyle/>
          <a:p>
            <a:r>
              <a:rPr lang="ru-RU" sz="2500" dirty="0"/>
              <a:t>Расходы по разделу будут направлены на:</a:t>
            </a:r>
          </a:p>
          <a:p>
            <a:r>
              <a:rPr lang="ru-RU" sz="2500" dirty="0"/>
              <a:t>финансовое обеспечение выполнения муниципального задания бюджетным учреждением культуры в </a:t>
            </a:r>
            <a:r>
              <a:rPr lang="ru-RU" sz="2500" dirty="0" smtClean="0"/>
              <a:t>2025 </a:t>
            </a:r>
            <a:r>
              <a:rPr lang="ru-RU" sz="2500" dirty="0"/>
              <a:t>году в сумме </a:t>
            </a:r>
            <a:r>
              <a:rPr lang="ru-RU" sz="2500" dirty="0" smtClean="0"/>
              <a:t>5 274,5тыс</a:t>
            </a:r>
            <a:r>
              <a:rPr lang="ru-RU" sz="2500" dirty="0"/>
              <a:t>. рублей, в </a:t>
            </a:r>
            <a:r>
              <a:rPr lang="ru-RU" sz="2500" dirty="0" smtClean="0"/>
              <a:t>2026 </a:t>
            </a:r>
            <a:r>
              <a:rPr lang="ru-RU" sz="2500" dirty="0"/>
              <a:t>году в сумме </a:t>
            </a:r>
            <a:r>
              <a:rPr lang="ru-RU" sz="2500" dirty="0" smtClean="0"/>
              <a:t>5 060,1 </a:t>
            </a:r>
            <a:r>
              <a:rPr lang="ru-RU" sz="2500" dirty="0"/>
              <a:t>тыс. рублей и в </a:t>
            </a:r>
            <a:r>
              <a:rPr lang="ru-RU" sz="2500" dirty="0" smtClean="0"/>
              <a:t>2027 </a:t>
            </a:r>
            <a:r>
              <a:rPr lang="ru-RU" sz="2500" dirty="0"/>
              <a:t>году в сумме </a:t>
            </a:r>
            <a:r>
              <a:rPr lang="ru-RU" sz="2500" dirty="0" smtClean="0"/>
              <a:t>       </a:t>
            </a:r>
            <a:r>
              <a:rPr lang="ru-RU" sz="2500" dirty="0" smtClean="0"/>
              <a:t>5 191,9 </a:t>
            </a:r>
            <a:r>
              <a:rPr lang="ru-RU" sz="2500" dirty="0"/>
              <a:t>тыс. рублей;</a:t>
            </a:r>
          </a:p>
          <a:p>
            <a:r>
              <a:rPr lang="ru-RU" sz="2500" dirty="0"/>
              <a:t>расходы на текущий ремонт памятника в </a:t>
            </a:r>
            <a:r>
              <a:rPr lang="ru-RU" sz="2500" dirty="0" smtClean="0"/>
              <a:t>2025 </a:t>
            </a:r>
            <a:r>
              <a:rPr lang="ru-RU" sz="2500" dirty="0"/>
              <a:t>году – </a:t>
            </a:r>
            <a:r>
              <a:rPr lang="ru-RU" sz="2500" dirty="0" smtClean="0"/>
              <a:t>42,8 </a:t>
            </a:r>
            <a:r>
              <a:rPr lang="ru-RU" sz="2500" dirty="0"/>
              <a:t>тыс. </a:t>
            </a:r>
            <a:r>
              <a:rPr lang="ru-RU" sz="2500" dirty="0" smtClean="0"/>
              <a:t>рублей;</a:t>
            </a:r>
          </a:p>
          <a:p>
            <a:r>
              <a:rPr lang="ru-RU" sz="2500" dirty="0"/>
              <a:t> </a:t>
            </a:r>
            <a:r>
              <a:rPr lang="ru-RU" sz="2500" dirty="0" smtClean="0"/>
              <a:t>расходы по оценке качества – 1,8 тыс. руб.</a:t>
            </a:r>
            <a:endParaRPr lang="ru-RU" sz="25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888432" cy="210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31189"/>
      </p:ext>
    </p:extLst>
  </p:cSld>
  <p:clrMapOvr>
    <a:masterClrMapping/>
  </p:clrMapOvr>
  <p:transition spd="slow" advClick="0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6. Социальная поддержка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предусмотрены бюджетные ассигнования в </a:t>
            </a:r>
            <a:r>
              <a:rPr lang="ru-RU" dirty="0" smtClean="0"/>
              <a:t>2025 </a:t>
            </a:r>
            <a:r>
              <a:rPr lang="ru-RU" dirty="0"/>
              <a:t>году в сумме </a:t>
            </a:r>
            <a:r>
              <a:rPr lang="ru-RU" dirty="0" smtClean="0"/>
              <a:t>209,5 </a:t>
            </a:r>
            <a:r>
              <a:rPr lang="ru-RU" dirty="0"/>
              <a:t>тыс. рублей.</a:t>
            </a:r>
          </a:p>
          <a:p>
            <a:r>
              <a:rPr lang="ru-RU" dirty="0"/>
              <a:t>Расходы по разделу будут направлены на выплату государственной пенсии за выслугу лет.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44" y="609600"/>
            <a:ext cx="3551312" cy="3767138"/>
          </a:xfrm>
        </p:spPr>
      </p:pic>
    </p:spTree>
    <p:extLst>
      <p:ext uri="{BB962C8B-B14F-4D97-AF65-F5344CB8AC3E}">
        <p14:creationId xmlns:p14="http://schemas.microsoft.com/office/powerpoint/2010/main" val="1560759176"/>
      </p:ext>
    </p:extLst>
  </p:cSld>
  <p:clrMapOvr>
    <a:masterClrMapping/>
  </p:clrMapOvr>
  <p:transition spd="slow" advClick="0" advTm="10000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</TotalTime>
  <Words>477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Презентация PowerPoint</vt:lpstr>
      <vt:lpstr>Презентация PowerPoint</vt:lpstr>
      <vt:lpstr>1. Управление муниципальными финансами и создание условий для эффективного управления муниципальными финансами</vt:lpstr>
      <vt:lpstr>2. 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vt:lpstr>
      <vt:lpstr>3. Обеспечение качественными жилищно-коммунальными услугами населения Туриловского сельского поселения</vt:lpstr>
      <vt:lpstr>4. Обеспечение общественного порядка и профилактика правонарушений</vt:lpstr>
      <vt:lpstr>5. Развитие культуры</vt:lpstr>
      <vt:lpstr>6. Социальная поддержка граждан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2024-03-27T10:56:13Z</dcterms:created>
  <dcterms:modified xsi:type="dcterms:W3CDTF">2025-02-07T05:49:50Z</dcterms:modified>
</cp:coreProperties>
</file>