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606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607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25"/>
          <c:h val="0.750003258432830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189E-3"/>
                  <c:y val="-4.8831295465791402E-2"/>
                </c:manualLayout>
              </c:layout>
              <c:showVal val="1"/>
            </c:dLbl>
            <c:dLbl>
              <c:idx val="1"/>
              <c:layout>
                <c:manualLayout>
                  <c:x val="-1.5642253698597206E-2"/>
                  <c:y val="-3.577229992812801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832E-2"/>
                </c:manualLayout>
              </c:layout>
              <c:showVal val="1"/>
            </c:dLbl>
            <c:dLbl>
              <c:idx val="4"/>
              <c:layout>
                <c:manualLayout>
                  <c:x val="-9.7087905585634231E-3"/>
                  <c:y val="-6.6292815807309511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8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2023 год</c:v>
                </c:pt>
                <c:pt idx="1">
                  <c:v> Проект 2024 год</c:v>
                </c:pt>
                <c:pt idx="2">
                  <c:v> Проект 2025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6363.9</c:v>
                </c:pt>
                <c:pt idx="1">
                  <c:v>6444.5</c:v>
                </c:pt>
                <c:pt idx="2">
                  <c:v>6547.8</c:v>
                </c:pt>
              </c:numCache>
            </c:numRef>
          </c:val>
        </c:ser>
        <c:shape val="box"/>
        <c:axId val="166729984"/>
        <c:axId val="166780928"/>
        <c:axId val="0"/>
      </c:bar3DChart>
      <c:catAx>
        <c:axId val="166729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66780928"/>
        <c:crosses val="autoZero"/>
        <c:auto val="1"/>
        <c:lblAlgn val="ctr"/>
        <c:lblOffset val="100"/>
      </c:catAx>
      <c:valAx>
        <c:axId val="16678092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66729984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4E-3"/>
          <c:y val="0"/>
          <c:w val="0.990576168396692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43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54E-2"/>
                  <c:y val="-3.7775717228000417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67E-2"/>
                  <c:y val="0.21831420440463903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17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176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16.054620594289666</c:v>
                </c:pt>
                <c:pt idx="1">
                  <c:v>2.0097738807963674</c:v>
                </c:pt>
                <c:pt idx="2">
                  <c:v>59.010983830669872</c:v>
                </c:pt>
                <c:pt idx="3">
                  <c:v>18.278099907289558</c:v>
                </c:pt>
                <c:pt idx="4">
                  <c:v>9.2710444852998966E-2</c:v>
                </c:pt>
                <c:pt idx="5">
                  <c:v>4.3306777290655107</c:v>
                </c:pt>
                <c:pt idx="6">
                  <c:v>0.22313361303603138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72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Проект 2022 год</c:v>
                </c:pt>
                <c:pt idx="1">
                  <c:v>Проект 2023 год</c:v>
                </c:pt>
                <c:pt idx="2">
                  <c:v>Проект 2024 год</c:v>
                </c:pt>
                <c:pt idx="3">
                  <c:v>Проект 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779.8</c:v>
                </c:pt>
                <c:pt idx="1">
                  <c:v>1021.7</c:v>
                </c:pt>
                <c:pt idx="2">
                  <c:v>1044</c:v>
                </c:pt>
                <c:pt idx="3">
                  <c:v>1086.5999999999999</c:v>
                </c:pt>
              </c:numCache>
            </c:numRef>
          </c:val>
        </c:ser>
        <c:axId val="167872768"/>
        <c:axId val="167871232"/>
      </c:barChart>
      <c:valAx>
        <c:axId val="167871232"/>
        <c:scaling>
          <c:orientation val="minMax"/>
        </c:scaling>
        <c:delete val="1"/>
        <c:axPos val="b"/>
        <c:numFmt formatCode="#,##0.0" sourceLinked="1"/>
        <c:tickLblPos val="none"/>
        <c:crossAx val="167872768"/>
        <c:crosses val="autoZero"/>
        <c:crossBetween val="between"/>
        <c:majorUnit val="5000"/>
      </c:valAx>
      <c:catAx>
        <c:axId val="1678727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7871232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547E-2"/>
          <c:y val="4.2449594940758631E-3"/>
          <c:w val="0.9549434422018904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Проект 2022 год</c:v>
                </c:pt>
                <c:pt idx="1">
                  <c:v>Проект 2023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9567.6</c:v>
                </c:pt>
                <c:pt idx="1">
                  <c:v>10414.1</c:v>
                </c:pt>
              </c:numCache>
            </c:numRef>
          </c:val>
        </c:ser>
        <c:gapWidth val="124"/>
        <c:gapDepth val="165"/>
        <c:shape val="box"/>
        <c:axId val="168769024"/>
        <c:axId val="168770560"/>
        <c:axId val="0"/>
      </c:bar3DChart>
      <c:catAx>
        <c:axId val="1687690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68770560"/>
        <c:crosses val="autoZero"/>
        <c:auto val="1"/>
        <c:lblAlgn val="ctr"/>
        <c:lblOffset val="100"/>
        <c:tickLblSkip val="1"/>
        <c:tickMarkSkip val="1"/>
      </c:catAx>
      <c:valAx>
        <c:axId val="168770560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6876902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02958831534947"/>
          <c:y val="2.7160303728796686E-2"/>
          <c:w val="0.43233522892971704"/>
          <c:h val="0.889004956901244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5541.9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dLbls>
            <c:dLbl>
              <c:idx val="0"/>
              <c:layout>
                <c:manualLayout>
                  <c:x val="-9.2592592592592587E-3"/>
                  <c:y val="-2.4691185207996987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dLbls>
            <c:dLbl>
              <c:idx val="0"/>
              <c:layout>
                <c:manualLayout>
                  <c:x val="4.6296296296296294E-3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814.3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3729.8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185.1</c:v>
                </c:pt>
              </c:numCache>
            </c:numRef>
          </c:val>
        </c:ser>
        <c:axId val="96534912"/>
        <c:axId val="97654656"/>
      </c:barChart>
      <c:catAx>
        <c:axId val="96534912"/>
        <c:scaling>
          <c:orientation val="minMax"/>
        </c:scaling>
        <c:axPos val="b"/>
        <c:tickLblPos val="nextTo"/>
        <c:crossAx val="97654656"/>
        <c:crosses val="autoZero"/>
        <c:auto val="1"/>
        <c:lblAlgn val="ctr"/>
        <c:lblOffset val="100"/>
      </c:catAx>
      <c:valAx>
        <c:axId val="97654656"/>
        <c:scaling>
          <c:orientation val="minMax"/>
        </c:scaling>
        <c:axPos val="l"/>
        <c:majorGridlines/>
        <c:numFmt formatCode="General" sourceLinked="1"/>
        <c:tickLblPos val="nextTo"/>
        <c:crossAx val="96534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3935900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297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3010200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0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2673000</c:v>
                </c:pt>
              </c:numCache>
            </c:numRef>
          </c:val>
        </c:ser>
        <c:axId val="169137664"/>
        <c:axId val="169139200"/>
      </c:barChart>
      <c:catAx>
        <c:axId val="169137664"/>
        <c:scaling>
          <c:orientation val="minMax"/>
        </c:scaling>
        <c:delete val="1"/>
        <c:axPos val="b"/>
        <c:tickLblPos val="none"/>
        <c:crossAx val="169139200"/>
        <c:crosses val="autoZero"/>
        <c:auto val="1"/>
        <c:lblAlgn val="ctr"/>
        <c:lblOffset val="100"/>
      </c:catAx>
      <c:valAx>
        <c:axId val="1691392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91376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1.2500000000000001E-2"/>
                  <c:y val="2.7266676685917941E-2"/>
                </c:manualLayout>
              </c:layout>
              <c:showPercent val="1"/>
            </c:dLbl>
            <c:dLbl>
              <c:idx val="2"/>
              <c:layout>
                <c:manualLayout>
                  <c:x val="-6.1111111111111109E-2"/>
                  <c:y val="-9.9977814515032445E-2"/>
                </c:manualLayout>
              </c:layout>
              <c:showPercent val="1"/>
            </c:dLbl>
            <c:dLbl>
              <c:idx val="3"/>
              <c:layout>
                <c:manualLayout>
                  <c:x val="7.222211286089239E-2"/>
                  <c:y val="-3.8627791971717063E-2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2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- 3139,3</c:v>
                </c:pt>
                <c:pt idx="1">
                  <c:v>Расходы на софинансирование повышения з/п работникам муниципальных учреждений культуры - 552,4</c:v>
                </c:pt>
                <c:pt idx="2">
                  <c:v>иные расходы -25,2</c:v>
                </c:pt>
                <c:pt idx="3">
                  <c:v>иные межбюджетные трансферты -12,9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3139.3</c:v>
                </c:pt>
                <c:pt idx="1">
                  <c:v>552.4</c:v>
                </c:pt>
                <c:pt idx="2">
                  <c:v>25.2</c:v>
                </c:pt>
                <c:pt idx="3">
                  <c:v>12.9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93"/>
          <c:y val="9.0006333598128027E-2"/>
          <c:w val="0.33750000000000108"/>
          <c:h val="0.85175086416042445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16"/>
          <c:w val="0.86999803149606503"/>
          <c:h val="0.88368579627999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3923,0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38,2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684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6352,8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61,8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3923</c:v>
                </c:pt>
                <c:pt idx="1">
                  <c:v>6352.8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85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9C784-D9FF-47D3-99B0-4FF81A8A6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DAB75-F72B-45EE-BA36-79BDE92451B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dirty="0">
            <a:solidFill>
              <a:srgbClr val="002060"/>
            </a:solidFill>
          </a:endParaRPr>
        </a:p>
      </dgm:t>
    </dgm:pt>
    <dgm:pt modelId="{4EA5335A-217C-4C59-A07D-893FA52B6130}" type="parTrans" cxnId="{FE98B6EE-0F53-4EC5-B1B2-0EC8FC9638EF}">
      <dgm:prSet/>
      <dgm:spPr/>
      <dgm:t>
        <a:bodyPr/>
        <a:lstStyle/>
        <a:p>
          <a:endParaRPr lang="ru-RU"/>
        </a:p>
      </dgm:t>
    </dgm:pt>
    <dgm:pt modelId="{589472D0-9B37-43D1-B761-896F1DAE2CF7}" type="sibTrans" cxnId="{FE98B6EE-0F53-4EC5-B1B2-0EC8FC9638EF}">
      <dgm:prSet/>
      <dgm:spPr/>
      <dgm:t>
        <a:bodyPr/>
        <a:lstStyle/>
        <a:p>
          <a:endParaRPr lang="ru-RU"/>
        </a:p>
      </dgm:t>
    </dgm:pt>
    <dgm:pt modelId="{A610542B-1889-410D-939F-66C8CF96E481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7A1D95D-856B-4D8C-9D0C-98ED4D5A2AAB}" type="parTrans" cxnId="{AB66B0DF-BB9E-449B-BF71-9142EBD973DB}">
      <dgm:prSet/>
      <dgm:spPr/>
      <dgm:t>
        <a:bodyPr/>
        <a:lstStyle/>
        <a:p>
          <a:endParaRPr lang="ru-RU"/>
        </a:p>
      </dgm:t>
    </dgm:pt>
    <dgm:pt modelId="{9745E231-7CB1-43A4-8DFC-B4AD6A074B90}" type="sibTrans" cxnId="{AB66B0DF-BB9E-449B-BF71-9142EBD973DB}">
      <dgm:prSet/>
      <dgm:spPr/>
      <dgm:t>
        <a:bodyPr/>
        <a:lstStyle/>
        <a:p>
          <a:endParaRPr lang="ru-RU"/>
        </a:p>
      </dgm:t>
    </dgm:pt>
    <dgm:pt modelId="{F614E2B0-AF7E-4B48-838C-02D31631A50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BBAA183D-6D6E-4D22-9F41-4F142A8C92B6}" type="parTrans" cxnId="{8EBCC07D-C5BE-4447-BF90-F793591E5F1D}">
      <dgm:prSet/>
      <dgm:spPr/>
      <dgm:t>
        <a:bodyPr/>
        <a:lstStyle/>
        <a:p>
          <a:endParaRPr lang="ru-RU"/>
        </a:p>
      </dgm:t>
    </dgm:pt>
    <dgm:pt modelId="{63C9E25A-CB6F-473D-8B72-4AB16E8B2992}" type="sibTrans" cxnId="{8EBCC07D-C5BE-4447-BF90-F793591E5F1D}">
      <dgm:prSet/>
      <dgm:spPr/>
      <dgm:t>
        <a:bodyPr/>
        <a:lstStyle/>
        <a:p>
          <a:endParaRPr lang="ru-RU"/>
        </a:p>
      </dgm:t>
    </dgm:pt>
    <dgm:pt modelId="{8CD16B9D-CE0E-4321-9BA2-E502ADCB78C7}" type="pres">
      <dgm:prSet presAssocID="{8479C784-D9FF-47D3-99B0-4FF81A8A61C8}" presName="linear" presStyleCnt="0">
        <dgm:presLayoutVars>
          <dgm:dir/>
          <dgm:animLvl val="lvl"/>
          <dgm:resizeHandles val="exact"/>
        </dgm:presLayoutVars>
      </dgm:prSet>
      <dgm:spPr/>
    </dgm:pt>
    <dgm:pt modelId="{70328BE8-6C1F-46DA-A530-F69EBD775B3C}" type="pres">
      <dgm:prSet presAssocID="{F614E2B0-AF7E-4B48-838C-02D31631A50B}" presName="parentLin" presStyleCnt="0"/>
      <dgm:spPr/>
    </dgm:pt>
    <dgm:pt modelId="{0FD18F38-504C-44AA-ADC9-4848DE995278}" type="pres">
      <dgm:prSet presAssocID="{F614E2B0-AF7E-4B48-838C-02D31631A50B}" presName="parentLeftMargin" presStyleLbl="node1" presStyleIdx="0" presStyleCnt="3"/>
      <dgm:spPr/>
    </dgm:pt>
    <dgm:pt modelId="{98557BF6-C869-4518-BF5B-307A8B645F5A}" type="pres">
      <dgm:prSet presAssocID="{F614E2B0-AF7E-4B48-838C-02D31631A50B}" presName="parentText" presStyleLbl="node1" presStyleIdx="0" presStyleCnt="3" custScaleX="132739" custScaleY="153623">
        <dgm:presLayoutVars>
          <dgm:chMax val="0"/>
          <dgm:bulletEnabled val="1"/>
        </dgm:presLayoutVars>
      </dgm:prSet>
      <dgm:spPr/>
    </dgm:pt>
    <dgm:pt modelId="{7561E7CE-BEF8-46A9-A950-0CE6853F1CC9}" type="pres">
      <dgm:prSet presAssocID="{F614E2B0-AF7E-4B48-838C-02D31631A50B}" presName="negativeSpace" presStyleCnt="0"/>
      <dgm:spPr/>
    </dgm:pt>
    <dgm:pt modelId="{F7853600-0547-404E-BF8B-E131ABF54FBB}" type="pres">
      <dgm:prSet presAssocID="{F614E2B0-AF7E-4B48-838C-02D31631A50B}" presName="childText" presStyleLbl="conFgAcc1" presStyleIdx="0" presStyleCnt="3">
        <dgm:presLayoutVars>
          <dgm:bulletEnabled val="1"/>
        </dgm:presLayoutVars>
      </dgm:prSet>
      <dgm:spPr/>
    </dgm:pt>
    <dgm:pt modelId="{18D1AFA9-CCC9-4A5C-9810-21527208FE0F}" type="pres">
      <dgm:prSet presAssocID="{63C9E25A-CB6F-473D-8B72-4AB16E8B2992}" presName="spaceBetweenRectangles" presStyleCnt="0"/>
      <dgm:spPr/>
    </dgm:pt>
    <dgm:pt modelId="{A6A28A71-2A82-425D-81A7-93811CB47FAF}" type="pres">
      <dgm:prSet presAssocID="{22DDAB75-F72B-45EE-BA36-79BDE92451BA}" presName="parentLin" presStyleCnt="0"/>
      <dgm:spPr/>
    </dgm:pt>
    <dgm:pt modelId="{0F7C12D6-21B2-4C8A-9BDD-E47C565809B1}" type="pres">
      <dgm:prSet presAssocID="{22DDAB75-F72B-45EE-BA36-79BDE92451BA}" presName="parentLeftMargin" presStyleLbl="node1" presStyleIdx="0" presStyleCnt="3"/>
      <dgm:spPr/>
    </dgm:pt>
    <dgm:pt modelId="{EE15A8B6-810B-437A-B936-EFCAD63DFA1F}" type="pres">
      <dgm:prSet presAssocID="{22DDAB75-F72B-45EE-BA36-79BDE92451BA}" presName="parentText" presStyleLbl="node1" presStyleIdx="1" presStyleCnt="3" custScaleX="132242" custLinFactNeighborX="-2784" custLinFactNeighborY="1188">
        <dgm:presLayoutVars>
          <dgm:chMax val="0"/>
          <dgm:bulletEnabled val="1"/>
        </dgm:presLayoutVars>
      </dgm:prSet>
      <dgm:spPr/>
    </dgm:pt>
    <dgm:pt modelId="{64FEFD7F-0137-4BE8-ABD5-D3DAC711E352}" type="pres">
      <dgm:prSet presAssocID="{22DDAB75-F72B-45EE-BA36-79BDE92451BA}" presName="negativeSpace" presStyleCnt="0"/>
      <dgm:spPr/>
    </dgm:pt>
    <dgm:pt modelId="{ED16B715-2E83-4E2F-8D99-7C2C2F6D8B30}" type="pres">
      <dgm:prSet presAssocID="{22DDAB75-F72B-45EE-BA36-79BDE92451BA}" presName="childText" presStyleLbl="conFgAcc1" presStyleIdx="1" presStyleCnt="3">
        <dgm:presLayoutVars>
          <dgm:bulletEnabled val="1"/>
        </dgm:presLayoutVars>
      </dgm:prSet>
      <dgm:spPr/>
    </dgm:pt>
    <dgm:pt modelId="{F7AECB5D-80DD-41C7-ABEB-D0F7DC025F14}" type="pres">
      <dgm:prSet presAssocID="{589472D0-9B37-43D1-B761-896F1DAE2CF7}" presName="spaceBetweenRectangles" presStyleCnt="0"/>
      <dgm:spPr/>
    </dgm:pt>
    <dgm:pt modelId="{A44C4CDF-20B7-4547-AA6E-8AE447553A74}" type="pres">
      <dgm:prSet presAssocID="{A610542B-1889-410D-939F-66C8CF96E481}" presName="parentLin" presStyleCnt="0"/>
      <dgm:spPr/>
    </dgm:pt>
    <dgm:pt modelId="{1E11FAE7-C125-44C5-A0AC-AEBB23B178FA}" type="pres">
      <dgm:prSet presAssocID="{A610542B-1889-410D-939F-66C8CF96E481}" presName="parentLeftMargin" presStyleLbl="node1" presStyleIdx="1" presStyleCnt="3"/>
      <dgm:spPr/>
    </dgm:pt>
    <dgm:pt modelId="{9BD5AF34-F833-4A95-B97A-C7426CDD83BE}" type="pres">
      <dgm:prSet presAssocID="{A610542B-1889-410D-939F-66C8CF96E481}" presName="parentText" presStyleLbl="node1" presStyleIdx="2" presStyleCnt="3" custScaleX="132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EE64-0E3F-4719-94D1-B4993EFC94BD}" type="pres">
      <dgm:prSet presAssocID="{A610542B-1889-410D-939F-66C8CF96E481}" presName="negativeSpace" presStyleCnt="0"/>
      <dgm:spPr/>
    </dgm:pt>
    <dgm:pt modelId="{62F98504-3846-4D46-8D41-FC03573323D7}" type="pres">
      <dgm:prSet presAssocID="{A610542B-1889-410D-939F-66C8CF96E4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98B6EE-0F53-4EC5-B1B2-0EC8FC9638EF}" srcId="{8479C784-D9FF-47D3-99B0-4FF81A8A61C8}" destId="{22DDAB75-F72B-45EE-BA36-79BDE92451BA}" srcOrd="1" destOrd="0" parTransId="{4EA5335A-217C-4C59-A07D-893FA52B6130}" sibTransId="{589472D0-9B37-43D1-B761-896F1DAE2CF7}"/>
    <dgm:cxn modelId="{CA867C86-A10F-4F1D-8BAE-D74F4E75A8A2}" type="presOf" srcId="{F614E2B0-AF7E-4B48-838C-02D31631A50B}" destId="{0FD18F38-504C-44AA-ADC9-4848DE995278}" srcOrd="0" destOrd="0" presId="urn:microsoft.com/office/officeart/2005/8/layout/list1"/>
    <dgm:cxn modelId="{AB66B0DF-BB9E-449B-BF71-9142EBD973DB}" srcId="{8479C784-D9FF-47D3-99B0-4FF81A8A61C8}" destId="{A610542B-1889-410D-939F-66C8CF96E481}" srcOrd="2" destOrd="0" parTransId="{D7A1D95D-856B-4D8C-9D0C-98ED4D5A2AAB}" sibTransId="{9745E231-7CB1-43A4-8DFC-B4AD6A074B90}"/>
    <dgm:cxn modelId="{8EBCC07D-C5BE-4447-BF90-F793591E5F1D}" srcId="{8479C784-D9FF-47D3-99B0-4FF81A8A61C8}" destId="{F614E2B0-AF7E-4B48-838C-02D31631A50B}" srcOrd="0" destOrd="0" parTransId="{BBAA183D-6D6E-4D22-9F41-4F142A8C92B6}" sibTransId="{63C9E25A-CB6F-473D-8B72-4AB16E8B2992}"/>
    <dgm:cxn modelId="{F5E27AE1-12F4-4012-958E-152411B4BAC3}" type="presOf" srcId="{F614E2B0-AF7E-4B48-838C-02D31631A50B}" destId="{98557BF6-C869-4518-BF5B-307A8B645F5A}" srcOrd="1" destOrd="0" presId="urn:microsoft.com/office/officeart/2005/8/layout/list1"/>
    <dgm:cxn modelId="{0AE67BA2-78A9-4452-9646-B98BD3194D39}" type="presOf" srcId="{A610542B-1889-410D-939F-66C8CF96E481}" destId="{9BD5AF34-F833-4A95-B97A-C7426CDD83BE}" srcOrd="1" destOrd="0" presId="urn:microsoft.com/office/officeart/2005/8/layout/list1"/>
    <dgm:cxn modelId="{F52234F3-7785-42A9-B199-FC51DF5207AD}" type="presOf" srcId="{8479C784-D9FF-47D3-99B0-4FF81A8A61C8}" destId="{8CD16B9D-CE0E-4321-9BA2-E502ADCB78C7}" srcOrd="0" destOrd="0" presId="urn:microsoft.com/office/officeart/2005/8/layout/list1"/>
    <dgm:cxn modelId="{F631B932-5623-4E3B-B3CB-364D3114B4DF}" type="presOf" srcId="{22DDAB75-F72B-45EE-BA36-79BDE92451BA}" destId="{EE15A8B6-810B-437A-B936-EFCAD63DFA1F}" srcOrd="1" destOrd="0" presId="urn:microsoft.com/office/officeart/2005/8/layout/list1"/>
    <dgm:cxn modelId="{3B96162E-E1D1-4E72-878D-65FA6FFAB90F}" type="presOf" srcId="{22DDAB75-F72B-45EE-BA36-79BDE92451BA}" destId="{0F7C12D6-21B2-4C8A-9BDD-E47C565809B1}" srcOrd="0" destOrd="0" presId="urn:microsoft.com/office/officeart/2005/8/layout/list1"/>
    <dgm:cxn modelId="{879B9BA9-DD8C-47D7-A18F-35D4A0107D27}" type="presOf" srcId="{A610542B-1889-410D-939F-66C8CF96E481}" destId="{1E11FAE7-C125-44C5-A0AC-AEBB23B178FA}" srcOrd="0" destOrd="0" presId="urn:microsoft.com/office/officeart/2005/8/layout/list1"/>
    <dgm:cxn modelId="{5E464592-E2C4-4B3F-A46A-B3F33458C719}" type="presParOf" srcId="{8CD16B9D-CE0E-4321-9BA2-E502ADCB78C7}" destId="{70328BE8-6C1F-46DA-A530-F69EBD775B3C}" srcOrd="0" destOrd="0" presId="urn:microsoft.com/office/officeart/2005/8/layout/list1"/>
    <dgm:cxn modelId="{5E6DB82D-BA14-49FD-89EA-C1C432E64242}" type="presParOf" srcId="{70328BE8-6C1F-46DA-A530-F69EBD775B3C}" destId="{0FD18F38-504C-44AA-ADC9-4848DE995278}" srcOrd="0" destOrd="0" presId="urn:microsoft.com/office/officeart/2005/8/layout/list1"/>
    <dgm:cxn modelId="{F7F112EE-CBDE-44E7-87F9-ECFC802B0FED}" type="presParOf" srcId="{70328BE8-6C1F-46DA-A530-F69EBD775B3C}" destId="{98557BF6-C869-4518-BF5B-307A8B645F5A}" srcOrd="1" destOrd="0" presId="urn:microsoft.com/office/officeart/2005/8/layout/list1"/>
    <dgm:cxn modelId="{CBE08591-4C0D-4DFA-9F00-64D2CCF2CEBD}" type="presParOf" srcId="{8CD16B9D-CE0E-4321-9BA2-E502ADCB78C7}" destId="{7561E7CE-BEF8-46A9-A950-0CE6853F1CC9}" srcOrd="1" destOrd="0" presId="urn:microsoft.com/office/officeart/2005/8/layout/list1"/>
    <dgm:cxn modelId="{052D52F9-E140-4ED2-BA75-F709D1E910EE}" type="presParOf" srcId="{8CD16B9D-CE0E-4321-9BA2-E502ADCB78C7}" destId="{F7853600-0547-404E-BF8B-E131ABF54FBB}" srcOrd="2" destOrd="0" presId="urn:microsoft.com/office/officeart/2005/8/layout/list1"/>
    <dgm:cxn modelId="{FA7C40CD-66D5-48D5-AD53-E39636208BFC}" type="presParOf" srcId="{8CD16B9D-CE0E-4321-9BA2-E502ADCB78C7}" destId="{18D1AFA9-CCC9-4A5C-9810-21527208FE0F}" srcOrd="3" destOrd="0" presId="urn:microsoft.com/office/officeart/2005/8/layout/list1"/>
    <dgm:cxn modelId="{34BC94BE-7BFE-4EC5-B049-81AF0A7CC368}" type="presParOf" srcId="{8CD16B9D-CE0E-4321-9BA2-E502ADCB78C7}" destId="{A6A28A71-2A82-425D-81A7-93811CB47FAF}" srcOrd="4" destOrd="0" presId="urn:microsoft.com/office/officeart/2005/8/layout/list1"/>
    <dgm:cxn modelId="{EA9E03E4-B49A-4B2B-A59F-BAECDF4AE5F0}" type="presParOf" srcId="{A6A28A71-2A82-425D-81A7-93811CB47FAF}" destId="{0F7C12D6-21B2-4C8A-9BDD-E47C565809B1}" srcOrd="0" destOrd="0" presId="urn:microsoft.com/office/officeart/2005/8/layout/list1"/>
    <dgm:cxn modelId="{F84758D6-A4DF-42BC-BE04-79196160B9F6}" type="presParOf" srcId="{A6A28A71-2A82-425D-81A7-93811CB47FAF}" destId="{EE15A8B6-810B-437A-B936-EFCAD63DFA1F}" srcOrd="1" destOrd="0" presId="urn:microsoft.com/office/officeart/2005/8/layout/list1"/>
    <dgm:cxn modelId="{534EEADF-4C8E-4761-A908-BDD9CA804210}" type="presParOf" srcId="{8CD16B9D-CE0E-4321-9BA2-E502ADCB78C7}" destId="{64FEFD7F-0137-4BE8-ABD5-D3DAC711E352}" srcOrd="5" destOrd="0" presId="urn:microsoft.com/office/officeart/2005/8/layout/list1"/>
    <dgm:cxn modelId="{9C832D27-A3A0-43CB-A19F-7D00232B128F}" type="presParOf" srcId="{8CD16B9D-CE0E-4321-9BA2-E502ADCB78C7}" destId="{ED16B715-2E83-4E2F-8D99-7C2C2F6D8B30}" srcOrd="6" destOrd="0" presId="urn:microsoft.com/office/officeart/2005/8/layout/list1"/>
    <dgm:cxn modelId="{4F248A79-13B1-4D2E-845B-AF48E7889407}" type="presParOf" srcId="{8CD16B9D-CE0E-4321-9BA2-E502ADCB78C7}" destId="{F7AECB5D-80DD-41C7-ABEB-D0F7DC025F14}" srcOrd="7" destOrd="0" presId="urn:microsoft.com/office/officeart/2005/8/layout/list1"/>
    <dgm:cxn modelId="{41FEF5E8-4C9A-4C17-95DC-2C0C277DFCB5}" type="presParOf" srcId="{8CD16B9D-CE0E-4321-9BA2-E502ADCB78C7}" destId="{A44C4CDF-20B7-4547-AA6E-8AE447553A74}" srcOrd="8" destOrd="0" presId="urn:microsoft.com/office/officeart/2005/8/layout/list1"/>
    <dgm:cxn modelId="{7EF07D99-8ECE-442D-9180-62B2BAB64731}" type="presParOf" srcId="{A44C4CDF-20B7-4547-AA6E-8AE447553A74}" destId="{1E11FAE7-C125-44C5-A0AC-AEBB23B178FA}" srcOrd="0" destOrd="0" presId="urn:microsoft.com/office/officeart/2005/8/layout/list1"/>
    <dgm:cxn modelId="{FB1B8310-9479-4F7D-B4F0-A81B983EC521}" type="presParOf" srcId="{A44C4CDF-20B7-4547-AA6E-8AE447553A74}" destId="{9BD5AF34-F833-4A95-B97A-C7426CDD83BE}" srcOrd="1" destOrd="0" presId="urn:microsoft.com/office/officeart/2005/8/layout/list1"/>
    <dgm:cxn modelId="{1A9F1762-215A-47FA-A278-D8B7B8814706}" type="presParOf" srcId="{8CD16B9D-CE0E-4321-9BA2-E502ADCB78C7}" destId="{A38DEE64-0E3F-4719-94D1-B4993EFC94BD}" srcOrd="9" destOrd="0" presId="urn:microsoft.com/office/officeart/2005/8/layout/list1"/>
    <dgm:cxn modelId="{64571B95-2B3A-4A54-A889-7C8E8EF66E95}" type="presParOf" srcId="{8CD16B9D-CE0E-4321-9BA2-E502ADCB78C7}" destId="{62F98504-3846-4D46-8D41-FC03573323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1 021,7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4 050,2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3 897,5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1 163,2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275,6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185,1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814,3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3 729,8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5 541,9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143,0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53600-0547-404E-BF8B-E131ABF54FBB}">
      <dsp:nvSpPr>
        <dsp:cNvPr id="0" name=""/>
        <dsp:cNvSpPr/>
      </dsp:nvSpPr>
      <dsp:spPr>
        <a:xfrm>
          <a:off x="0" y="924882"/>
          <a:ext cx="822959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57BF6-C869-4518-BF5B-307A8B645F5A}">
      <dsp:nvSpPr>
        <dsp:cNvPr id="0" name=""/>
        <dsp:cNvSpPr/>
      </dsp:nvSpPr>
      <dsp:spPr>
        <a:xfrm>
          <a:off x="411479" y="37787"/>
          <a:ext cx="7646722" cy="1315135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11479" y="37787"/>
        <a:ext cx="7646722" cy="1315135"/>
      </dsp:txXfrm>
    </dsp:sp>
    <dsp:sp modelId="{ED16B715-2E83-4E2F-8D99-7C2C2F6D8B30}">
      <dsp:nvSpPr>
        <dsp:cNvPr id="0" name=""/>
        <dsp:cNvSpPr/>
      </dsp:nvSpPr>
      <dsp:spPr>
        <a:xfrm>
          <a:off x="0" y="2240322"/>
          <a:ext cx="822959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5A8B6-810B-437A-B936-EFCAD63DFA1F}">
      <dsp:nvSpPr>
        <dsp:cNvPr id="0" name=""/>
        <dsp:cNvSpPr/>
      </dsp:nvSpPr>
      <dsp:spPr>
        <a:xfrm>
          <a:off x="400024" y="1822453"/>
          <a:ext cx="7618091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00024" y="1822453"/>
        <a:ext cx="7618091" cy="856080"/>
      </dsp:txXfrm>
    </dsp:sp>
    <dsp:sp modelId="{62F98504-3846-4D46-8D41-FC03573323D7}">
      <dsp:nvSpPr>
        <dsp:cNvPr id="0" name=""/>
        <dsp:cNvSpPr/>
      </dsp:nvSpPr>
      <dsp:spPr>
        <a:xfrm>
          <a:off x="0" y="3555762"/>
          <a:ext cx="822959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AF34-F833-4A95-B97A-C7426CDD83BE}">
      <dsp:nvSpPr>
        <dsp:cNvPr id="0" name=""/>
        <dsp:cNvSpPr/>
      </dsp:nvSpPr>
      <dsp:spPr>
        <a:xfrm>
          <a:off x="411479" y="3127722"/>
          <a:ext cx="7646722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11479" y="3127722"/>
        <a:ext cx="7646722" cy="856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1 021,7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4 050,2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3 897,5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1 163,2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275,6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185,1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814,3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3 729,8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5 541,9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143,0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3 729,8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03.11.2022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03.11.2022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03.11.2022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6 363,9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2023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3755,4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1021,7</a:t>
              </a:r>
              <a:endParaRPr lang="ru-RU" sz="1400" b="1" dirty="0" smtClean="0">
                <a:solidFill>
                  <a:prstClr val="black"/>
                </a:solidFill>
                <a:cs typeface="Arial" charset="0"/>
              </a:endParaRP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127,9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275,6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5,9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1163,2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14,2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8153550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3 477,7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4 050,2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2 538,6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2 434,1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3 380,4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3 948,9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2 433,9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2 433,9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2023-2025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101,3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000496" y="4714884"/>
            <a:ext cx="714380" cy="14287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762712">
            <a:off x="3959838" y="4418120"/>
            <a:ext cx="828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+8,8%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72518" cy="82389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составили 10 414,1 тыс. руб., в том числе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57200" y="1428736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2023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 –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3 935,9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(37,8%)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(94,8%)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(4,7%)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500430" y="2857496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(0,5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2023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2023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814,3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631,5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108,2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Обслуживание газопровода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63,1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29256" y="4929198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Иные расходы – 11,5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2023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(97,5%)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3 948,9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(2,5%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101,3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4 050,2 тыс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549976"/>
              </p:ext>
            </p:extLst>
          </p:nvPr>
        </p:nvGraphicFramePr>
        <p:xfrm>
          <a:off x="357158" y="1643050"/>
          <a:ext cx="8568952" cy="49895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  <a:endParaRPr lang="ru-RU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2025год</a:t>
                      </a:r>
                      <a:endParaRPr lang="ru-RU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185,1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802,8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596,4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620,3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5549,1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5024,2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5212,7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3716,9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2996,8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2659,1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10275,8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8617,4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8492,1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138,3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365,7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489,8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280520"/>
            <a:ext cx="2071670" cy="22917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4286256"/>
            <a:ext cx="3600400" cy="192882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2023-2025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25.10.2022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2143116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 на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(Постановление Администрации  Туриловского сельского поселения от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28.10.2022 №  90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57818" y="2357430"/>
            <a:ext cx="2520280" cy="15001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0" y="642918"/>
            <a:ext cx="9001156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Туриловского сельского поселения Миллеровского района на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2023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 и на плановый период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2024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2025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572008"/>
            <a:ext cx="235745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Туриловского сельского поселения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2023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Адаптация экономики к новым геополитическим условиям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бюджета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25.10.2022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№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88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Сохранение социальной стабильности</a:t>
            </a:r>
            <a:endParaRPr lang="ru-RU" b="1" i="1" dirty="0" smtClean="0">
              <a:solidFill>
                <a:srgbClr val="00B0F0"/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286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Меры, принимаемые для обеспечения сбалансированности бюджета Туриловского сельского поселения 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Миллеровского 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района </a:t>
            </a:r>
            <a:b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2023-2025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588125"/>
              </p:ext>
            </p:extLst>
          </p:nvPr>
        </p:nvGraphicFramePr>
        <p:xfrm>
          <a:off x="179513" y="1772816"/>
          <a:ext cx="8677469" cy="487479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 на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9 567,6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10 414,1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8 983,1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8 981,9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6 089,9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6 363,9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6 444,5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6 547,8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3 477,7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4 050,2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2 538,6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2 434,1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3 380,4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3 948,9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2 433,9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2 433,9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9 567,6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10 414,1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8 983,1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8 981,9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2023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10 414,1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10 414,1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20449</TotalTime>
  <Words>1150</Words>
  <Application>Microsoft Office PowerPoint</Application>
  <PresentationFormat>Экран (4:3)</PresentationFormat>
  <Paragraphs>312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Слайд 2</vt:lpstr>
      <vt:lpstr>Слайд 3</vt:lpstr>
      <vt:lpstr>Основные направления бюджетной и налоговой политики Туриловского сельского поселения на 2023-2025 годы  </vt:lpstr>
      <vt:lpstr>Основные приоритеты Туриловского сельского поселения </vt:lpstr>
      <vt:lpstr>Меры, принимаемые для обеспечения сбалансированности бюджета Туриловского сельского поселения Миллеровского района  </vt:lpstr>
      <vt:lpstr>Основные характеристики бюджета Туриловского сельского поселения Миллеровского района на 2023-2025 годы</vt:lpstr>
      <vt:lpstr>Основные параметры бюджета Туриловского сельского поселения Миллеровского района на 2023 год</vt:lpstr>
      <vt:lpstr>Собственные доходы  бюджета Туриловского сельского поселения Миллеровского района</vt:lpstr>
      <vt:lpstr>Слайд 10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составили 10 414,1 тыс. руб., в том числе </vt:lpstr>
      <vt:lpstr>Расходы бюджета Туриловского сельского поселения Миллеровского района на социальную сферу в 2023 году –        3 935,9 тыс.рублей</vt:lpstr>
      <vt:lpstr>Структура расходов по разделу «Культура, кинематография» на 2023 год           </vt:lpstr>
      <vt:lpstr>Слайд 17</vt:lpstr>
      <vt:lpstr>Слайд 18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2023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Finansist</cp:lastModifiedBy>
  <cp:revision>2133</cp:revision>
  <dcterms:created xsi:type="dcterms:W3CDTF">2011-10-21T12:19:44Z</dcterms:created>
  <dcterms:modified xsi:type="dcterms:W3CDTF">2022-11-03T07:50:52Z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