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4065" r:id="rId4"/>
  </p:sldMasterIdLst>
  <p:notesMasterIdLst>
    <p:notesMasterId r:id="rId11"/>
  </p:notesMasterIdLst>
  <p:handoutMasterIdLst>
    <p:handoutMasterId r:id="rId12"/>
  </p:handoutMasterIdLst>
  <p:sldIdLst>
    <p:sldId id="1166" r:id="rId5"/>
    <p:sldId id="1198" r:id="rId6"/>
    <p:sldId id="904" r:id="rId7"/>
    <p:sldId id="1587" r:id="rId8"/>
    <p:sldId id="1566" r:id="rId9"/>
    <p:sldId id="1349" r:id="rId10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7E60A"/>
    <a:srgbClr val="CCFF33"/>
    <a:srgbClr val="7EEA9F"/>
    <a:srgbClr val="FF9933"/>
    <a:srgbClr val="90C5D8"/>
    <a:srgbClr val="8BC2DD"/>
    <a:srgbClr val="FFCC00"/>
    <a:srgbClr val="FFFF66"/>
    <a:srgbClr val="92D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11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046161537606943E-2"/>
                  <c:y val="-5.87897641002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046161537606943E-2"/>
                  <c:y val="-5.87897641002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483549446886857E-3"/>
                  <c:y val="-5.4590495235979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8332.6</c:v>
                </c:pt>
                <c:pt idx="1">
                  <c:v>7045.4</c:v>
                </c:pt>
                <c:pt idx="2">
                  <c:v>7280.6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072448"/>
        <c:axId val="32073984"/>
        <c:axId val="0"/>
      </c:bar3DChart>
      <c:catAx>
        <c:axId val="320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073984"/>
        <c:crosses val="autoZero"/>
        <c:auto val="1"/>
        <c:lblAlgn val="ctr"/>
        <c:lblOffset val="100"/>
        <c:noMultiLvlLbl val="0"/>
      </c:catAx>
      <c:valAx>
        <c:axId val="3207398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32072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dirty="0">
            <a:latin typeface="Arial Black" pitchFamily="34" charset="0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dirty="0">
            <a:latin typeface="Arial Black" pitchFamily="34" charset="0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dirty="0">
            <a:latin typeface="Arial Black" pitchFamily="34" charset="0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91473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2B93680C-0B95-4792-A433-47E8D5550E4D}" type="presOf" srcId="{F0351681-504B-468A-A43A-35239C443A97}" destId="{01B5A3FF-8112-48C6-9524-2594DAB99429}" srcOrd="0" destOrd="0" presId="urn:microsoft.com/office/officeart/2005/8/layout/hList7#1"/>
    <dgm:cxn modelId="{D9466C57-F81B-43AB-9B20-38F0F849E8C0}" type="presOf" srcId="{F0351681-504B-468A-A43A-35239C443A97}" destId="{BD834AB3-FAFF-4D74-B8D8-881F0EC6B9AD}" srcOrd="1" destOrd="0" presId="urn:microsoft.com/office/officeart/2005/8/layout/hList7#1"/>
    <dgm:cxn modelId="{8EF4490E-E82E-4D9A-BAD1-1DE69CDD11E1}" type="presOf" srcId="{BFE45829-723F-4E4D-9831-F195998B70F6}" destId="{D73F7537-DE83-45D9-AFD1-908328D4D97E}" srcOrd="0" destOrd="0" presId="urn:microsoft.com/office/officeart/2005/8/layout/hList7#1"/>
    <dgm:cxn modelId="{14B31CC8-2AFF-473F-8960-1A661774B261}" type="presOf" srcId="{914D76AC-028B-4257-BED1-2C2263772DDA}" destId="{E32018F6-38F3-4F68-9FD0-50FD7BED285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28332E5F-80B5-4696-9341-FC12E92E475F}" type="presOf" srcId="{7D9F30EA-5AAD-4B4D-9B37-1898C8B1B1C4}" destId="{D7F1AC36-BB02-40D3-9EAC-6004F15E8D99}" srcOrd="0" destOrd="0" presId="urn:microsoft.com/office/officeart/2005/8/layout/hList7#1"/>
    <dgm:cxn modelId="{A94C93C9-3529-469B-AE7A-BC6F9394CE20}" type="presOf" srcId="{E1C31608-5158-4EC9-9C62-26BAAF099A48}" destId="{D893FC16-622A-4AA0-9276-3766E5F1AA15}" srcOrd="0" destOrd="0" presId="urn:microsoft.com/office/officeart/2005/8/layout/hList7#1"/>
    <dgm:cxn modelId="{19B7C5E6-1D5C-4846-A0E0-B01977A3C3D3}" type="presOf" srcId="{BE907F90-9D92-45A1-94F8-1DCBD5B9715F}" destId="{14E9E240-14D8-48CE-A8EF-4C26DD964D0B}" srcOrd="0" destOrd="0" presId="urn:microsoft.com/office/officeart/2005/8/layout/hList7#1"/>
    <dgm:cxn modelId="{E84559F1-6B22-4E91-BE1D-DF98088BDC6D}" type="presOf" srcId="{BFE45829-723F-4E4D-9831-F195998B70F6}" destId="{A490A214-21F9-4C52-8E3B-F3A359B01D89}" srcOrd="1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78C85F28-1B1D-4359-A154-ED450679EC47}" type="presOf" srcId="{BE907F90-9D92-45A1-94F8-1DCBD5B9715F}" destId="{272D07C4-E4A0-4649-AFF9-320ECA914488}" srcOrd="1" destOrd="0" presId="urn:microsoft.com/office/officeart/2005/8/layout/hList7#1"/>
    <dgm:cxn modelId="{7490DAFB-93DA-44B9-BBD3-38D6D16B7F6F}" type="presParOf" srcId="{D7F1AC36-BB02-40D3-9EAC-6004F15E8D99}" destId="{9132C0C5-E5AF-4E5E-918C-A1BB430E7228}" srcOrd="0" destOrd="0" presId="urn:microsoft.com/office/officeart/2005/8/layout/hList7#1"/>
    <dgm:cxn modelId="{2330DF9C-2316-46B6-ABAF-5577EA7E8F36}" type="presParOf" srcId="{D7F1AC36-BB02-40D3-9EAC-6004F15E8D99}" destId="{AC9FC888-4E7D-41D5-BF8D-099DDFB49032}" srcOrd="1" destOrd="0" presId="urn:microsoft.com/office/officeart/2005/8/layout/hList7#1"/>
    <dgm:cxn modelId="{71FD7EB5-4DC3-4F6E-BEB5-96D1EE19D038}" type="presParOf" srcId="{AC9FC888-4E7D-41D5-BF8D-099DDFB49032}" destId="{3B03A404-6FA8-44DF-BD0D-938BEE92A850}" srcOrd="0" destOrd="0" presId="urn:microsoft.com/office/officeart/2005/8/layout/hList7#1"/>
    <dgm:cxn modelId="{31DAF820-B20E-4F63-9612-DF869FEFC19C}" type="presParOf" srcId="{3B03A404-6FA8-44DF-BD0D-938BEE92A850}" destId="{D73F7537-DE83-45D9-AFD1-908328D4D97E}" srcOrd="0" destOrd="0" presId="urn:microsoft.com/office/officeart/2005/8/layout/hList7#1"/>
    <dgm:cxn modelId="{AFAF7F09-D32B-47A1-AE58-66C7ADF6A42F}" type="presParOf" srcId="{3B03A404-6FA8-44DF-BD0D-938BEE92A850}" destId="{A490A214-21F9-4C52-8E3B-F3A359B01D89}" srcOrd="1" destOrd="0" presId="urn:microsoft.com/office/officeart/2005/8/layout/hList7#1"/>
    <dgm:cxn modelId="{30A85EA7-204F-49A9-AC45-4A7AFCB53E1E}" type="presParOf" srcId="{3B03A404-6FA8-44DF-BD0D-938BEE92A850}" destId="{8FADFE9E-A8A8-41F1-B358-A7A11B6B47E1}" srcOrd="2" destOrd="0" presId="urn:microsoft.com/office/officeart/2005/8/layout/hList7#1"/>
    <dgm:cxn modelId="{F8E9B565-19DF-4B89-A80A-588534B4427C}" type="presParOf" srcId="{3B03A404-6FA8-44DF-BD0D-938BEE92A850}" destId="{79E796B1-3ABE-4958-A470-95B84B3BA8FB}" srcOrd="3" destOrd="0" presId="urn:microsoft.com/office/officeart/2005/8/layout/hList7#1"/>
    <dgm:cxn modelId="{1BC20F05-2744-403F-9DCA-3FE1D0E72E53}" type="presParOf" srcId="{AC9FC888-4E7D-41D5-BF8D-099DDFB49032}" destId="{E32018F6-38F3-4F68-9FD0-50FD7BED2859}" srcOrd="1" destOrd="0" presId="urn:microsoft.com/office/officeart/2005/8/layout/hList7#1"/>
    <dgm:cxn modelId="{70CC908D-DC1E-4F9E-8712-FD7FF1D1E269}" type="presParOf" srcId="{AC9FC888-4E7D-41D5-BF8D-099DDFB49032}" destId="{A7D5A4F7-F72A-48AE-87CD-6C7027652D6C}" srcOrd="2" destOrd="0" presId="urn:microsoft.com/office/officeart/2005/8/layout/hList7#1"/>
    <dgm:cxn modelId="{858FBB4B-E182-4D76-A2B0-B3D60B6E80A4}" type="presParOf" srcId="{A7D5A4F7-F72A-48AE-87CD-6C7027652D6C}" destId="{01B5A3FF-8112-48C6-9524-2594DAB99429}" srcOrd="0" destOrd="0" presId="urn:microsoft.com/office/officeart/2005/8/layout/hList7#1"/>
    <dgm:cxn modelId="{392A8DC1-F54D-4EA6-BA42-C60466EDEEA2}" type="presParOf" srcId="{A7D5A4F7-F72A-48AE-87CD-6C7027652D6C}" destId="{BD834AB3-FAFF-4D74-B8D8-881F0EC6B9AD}" srcOrd="1" destOrd="0" presId="urn:microsoft.com/office/officeart/2005/8/layout/hList7#1"/>
    <dgm:cxn modelId="{8579870A-5A3D-4B5C-8578-274AB1763814}" type="presParOf" srcId="{A7D5A4F7-F72A-48AE-87CD-6C7027652D6C}" destId="{C8F3C681-2C9B-4653-BE31-D8B25A2AB7FA}" srcOrd="2" destOrd="0" presId="urn:microsoft.com/office/officeart/2005/8/layout/hList7#1"/>
    <dgm:cxn modelId="{62E27507-9E50-4F10-B235-00C5DA87D08A}" type="presParOf" srcId="{A7D5A4F7-F72A-48AE-87CD-6C7027652D6C}" destId="{E6379D24-0F7F-4C89-AA74-40B94EA75227}" srcOrd="3" destOrd="0" presId="urn:microsoft.com/office/officeart/2005/8/layout/hList7#1"/>
    <dgm:cxn modelId="{6CB72C0D-C1ED-4FAB-9682-125F467E8438}" type="presParOf" srcId="{AC9FC888-4E7D-41D5-BF8D-099DDFB49032}" destId="{D893FC16-622A-4AA0-9276-3766E5F1AA15}" srcOrd="3" destOrd="0" presId="urn:microsoft.com/office/officeart/2005/8/layout/hList7#1"/>
    <dgm:cxn modelId="{4FFA89E1-7237-416D-99FA-84A88573E60C}" type="presParOf" srcId="{AC9FC888-4E7D-41D5-BF8D-099DDFB49032}" destId="{A10443EA-0A22-4998-85A4-5FC07C4410A8}" srcOrd="4" destOrd="0" presId="urn:microsoft.com/office/officeart/2005/8/layout/hList7#1"/>
    <dgm:cxn modelId="{0066BFF3-F093-40DD-9CB0-2E1F88BC4BDD}" type="presParOf" srcId="{A10443EA-0A22-4998-85A4-5FC07C4410A8}" destId="{14E9E240-14D8-48CE-A8EF-4C26DD964D0B}" srcOrd="0" destOrd="0" presId="urn:microsoft.com/office/officeart/2005/8/layout/hList7#1"/>
    <dgm:cxn modelId="{6E4CF5A1-8641-44A1-94D8-F9F6B879B457}" type="presParOf" srcId="{A10443EA-0A22-4998-85A4-5FC07C4410A8}" destId="{272D07C4-E4A0-4649-AFF9-320ECA914488}" srcOrd="1" destOrd="0" presId="urn:microsoft.com/office/officeart/2005/8/layout/hList7#1"/>
    <dgm:cxn modelId="{AC3398A2-F33E-476D-9A5A-C12609378213}" type="presParOf" srcId="{A10443EA-0A22-4998-85A4-5FC07C4410A8}" destId="{C7AF8028-0A1F-4B6B-BA86-08AA83130861}" srcOrd="2" destOrd="0" presId="urn:microsoft.com/office/officeart/2005/8/layout/hList7#1"/>
    <dgm:cxn modelId="{EC5A2E26-9E5D-4A7D-9038-AC749664F705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400" dirty="0" smtClean="0">
              <a:latin typeface="+mj-lt"/>
            </a:rPr>
            <a:t>Налог на доходы физических лиц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428,1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400" dirty="0" smtClean="0">
              <a:latin typeface="+mj-lt"/>
            </a:rPr>
            <a:t>Налог на совокупный доход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653,0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Налоги на имущество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2574,2</a:t>
          </a: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4511,9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Иные доходы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165,4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5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5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5" custLinFactNeighborY="7112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5" custLinFactNeighborX="1887" custLinFactNeighborY="-1079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4" presStyleCnt="5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E36993-FAAE-49CB-88DC-E5A4AA805891}" srcId="{227A101D-8088-4F21-A936-43AB877355D2}" destId="{0B9B2A67-3308-4738-A989-277DB42E2389}" srcOrd="4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FF009F2E-7AFE-45F9-A55D-08CECF0A57A7}" type="presOf" srcId="{0CB101B1-31FC-4497-B774-302BD4E2A2CB}" destId="{ED0EA491-65AE-4061-9E58-F527A96B4B18}" srcOrd="1" destOrd="0" presId="urn:microsoft.com/office/officeart/2005/8/layout/vList4#1"/>
    <dgm:cxn modelId="{86D24FC4-9D8C-4BE6-9895-AB41A41478D0}" type="presOf" srcId="{C97DEE32-CB06-4791-BCBA-64AB4E8F81A7}" destId="{D4719953-BCF8-4147-BA01-5072633CA648}" srcOrd="0" destOrd="0" presId="urn:microsoft.com/office/officeart/2005/8/layout/vList4#1"/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01FCB6D7-E8EC-465B-A2B4-26E22F2182EB}" type="presOf" srcId="{0CB101B1-31FC-4497-B774-302BD4E2A2CB}" destId="{67233FA9-89F9-43A8-9F80-99BA1DBCD9E3}" srcOrd="0" destOrd="0" presId="urn:microsoft.com/office/officeart/2005/8/layout/vList4#1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5BE1CC94-A8D3-43C8-8C73-A3349F4F2C3F}" type="presOf" srcId="{C97DEE32-CB06-4791-BCBA-64AB4E8F81A7}" destId="{3EACFEE0-BEE7-4E7A-8CB3-5254697BDBB8}" srcOrd="1" destOrd="0" presId="urn:microsoft.com/office/officeart/2005/8/layout/vList4#1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6B47C61-D57C-4020-B6F3-10AEFE7D061C}" type="presParOf" srcId="{B17E2703-ED7C-40C1-AA5F-205C0BB9EA84}" destId="{4C4B47A0-B25E-4991-B2ED-6AC55F32B923}" srcOrd="2" destOrd="0" presId="urn:microsoft.com/office/officeart/2005/8/layout/vList4#1"/>
    <dgm:cxn modelId="{147A313B-5582-40CA-B869-84B59EE4C9B8}" type="presParOf" srcId="{4C4B47A0-B25E-4991-B2ED-6AC55F32B923}" destId="{D4719953-BCF8-4147-BA01-5072633CA648}" srcOrd="0" destOrd="0" presId="urn:microsoft.com/office/officeart/2005/8/layout/vList4#1"/>
    <dgm:cxn modelId="{A24DA369-5424-44EF-8048-BCEE1F1F877C}" type="presParOf" srcId="{4C4B47A0-B25E-4991-B2ED-6AC55F32B923}" destId="{10414709-A3FF-419B-8BA0-6B96893FDF2B}" srcOrd="1" destOrd="0" presId="urn:microsoft.com/office/officeart/2005/8/layout/vList4#1"/>
    <dgm:cxn modelId="{BE290A06-B712-447A-AAED-6C342829FB75}" type="presParOf" srcId="{4C4B47A0-B25E-4991-B2ED-6AC55F32B923}" destId="{3EACFEE0-BEE7-4E7A-8CB3-5254697BDBB8}" srcOrd="2" destOrd="0" presId="urn:microsoft.com/office/officeart/2005/8/layout/vList4#1"/>
    <dgm:cxn modelId="{11EEEBFA-4A69-41B3-86B8-FD1D4E8F65A5}" type="presParOf" srcId="{B17E2703-ED7C-40C1-AA5F-205C0BB9EA84}" destId="{10A85B69-F88F-4A3C-900B-DFE86B169A12}" srcOrd="3" destOrd="0" presId="urn:microsoft.com/office/officeart/2005/8/layout/vList4#1"/>
    <dgm:cxn modelId="{5C489E28-BD43-4104-A813-D01F0010391F}" type="presParOf" srcId="{B17E2703-ED7C-40C1-AA5F-205C0BB9EA84}" destId="{931DB2C6-6A18-4320-B852-C2613EDB2FA8}" srcOrd="4" destOrd="0" presId="urn:microsoft.com/office/officeart/2005/8/layout/vList4#1"/>
    <dgm:cxn modelId="{E074F8CF-2F52-4F73-9E06-A4E7CEE3B82F}" type="presParOf" srcId="{931DB2C6-6A18-4320-B852-C2613EDB2FA8}" destId="{67233FA9-89F9-43A8-9F80-99BA1DBCD9E3}" srcOrd="0" destOrd="0" presId="urn:microsoft.com/office/officeart/2005/8/layout/vList4#1"/>
    <dgm:cxn modelId="{7BC0CDFA-2E03-4ADE-9026-CFA61B9067D0}" type="presParOf" srcId="{931DB2C6-6A18-4320-B852-C2613EDB2FA8}" destId="{B43CAF5A-DF0E-47F1-8B84-50B2394B9328}" srcOrd="1" destOrd="0" presId="urn:microsoft.com/office/officeart/2005/8/layout/vList4#1"/>
    <dgm:cxn modelId="{3A60F536-6AD7-418F-9BAC-7E3964F10AA9}" type="presParOf" srcId="{931DB2C6-6A18-4320-B852-C2613EDB2FA8}" destId="{ED0EA491-65AE-4061-9E58-F527A96B4B18}" srcOrd="2" destOrd="0" presId="urn:microsoft.com/office/officeart/2005/8/layout/vList4#1"/>
    <dgm:cxn modelId="{51AB5828-EF0E-47DD-B6FA-0827B0712358}" type="presParOf" srcId="{B17E2703-ED7C-40C1-AA5F-205C0BB9EA84}" destId="{5D375768-0ECA-4AFD-96FD-19990CEB488B}" srcOrd="5" destOrd="0" presId="urn:microsoft.com/office/officeart/2005/8/layout/vList4#1"/>
    <dgm:cxn modelId="{6C590537-C3EF-41FA-A5F0-586A139CEC69}" type="presParOf" srcId="{B17E2703-ED7C-40C1-AA5F-205C0BB9EA84}" destId="{7D4D5190-7A99-4EE3-BF13-894BFF6BFA1A}" srcOrd="6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7" destOrd="0" presId="urn:microsoft.com/office/officeart/2005/8/layout/vList4#1"/>
    <dgm:cxn modelId="{624A1172-48B4-48E8-A4FE-59ACBE313765}" type="presParOf" srcId="{B17E2703-ED7C-40C1-AA5F-205C0BB9EA84}" destId="{8A66E07E-A0AF-47B7-92C7-CC6CC7F443E5}" srcOrd="8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228,4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492,2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7612,0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3" custLinFactNeighborX="2941" custLinFactNeighborY="978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3" custScaleY="130245" custLinFactNeighborX="-1772" custLinFactNeighborY="-2424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3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3" custScaleY="9792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14433620-87E3-4827-9195-D24F6FBFD010}" type="presParOf" srcId="{B17E2703-ED7C-40C1-AA5F-205C0BB9EA84}" destId="{E9C9C0DB-7628-4918-95C6-35F53D811906}" srcOrd="4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05097" y="0"/>
          <a:ext cx="280862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kern="1200" dirty="0">
            <a:latin typeface="Arial Black" pitchFamily="34" charset="0"/>
            <a:cs typeface="Times New Roman" pitchFamily="18" charset="0"/>
          </a:endParaRPr>
        </a:p>
      </dsp:txBody>
      <dsp:txXfrm>
        <a:off x="305097" y="1164748"/>
        <a:ext cx="2808625" cy="1164748"/>
      </dsp:txXfrm>
    </dsp:sp>
    <dsp:sp modelId="{79E796B1-3ABE-4958-A470-95B84B3BA8FB}">
      <dsp:nvSpPr>
        <dsp:cNvPr id="0" name=""/>
        <dsp:cNvSpPr/>
      </dsp:nvSpPr>
      <dsp:spPr>
        <a:xfrm>
          <a:off x="1303459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212137" y="0"/>
          <a:ext cx="300076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kern="1200" dirty="0">
            <a:latin typeface="Arial Black" pitchFamily="34" charset="0"/>
          </a:endParaRPr>
        </a:p>
      </dsp:txBody>
      <dsp:txXfrm>
        <a:off x="3212137" y="1164748"/>
        <a:ext cx="3000764" cy="1164748"/>
      </dsp:txXfrm>
    </dsp:sp>
    <dsp:sp modelId="{E6379D24-0F7F-4C89-AA74-40B94EA75227}">
      <dsp:nvSpPr>
        <dsp:cNvPr id="0" name=""/>
        <dsp:cNvSpPr/>
      </dsp:nvSpPr>
      <dsp:spPr>
        <a:xfrm>
          <a:off x="4325298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311316" y="0"/>
          <a:ext cx="252758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kern="1200" dirty="0">
            <a:latin typeface="Arial Black" pitchFamily="34" charset="0"/>
          </a:endParaRPr>
        </a:p>
      </dsp:txBody>
      <dsp:txXfrm>
        <a:off x="6311316" y="1164748"/>
        <a:ext cx="2527585" cy="1164748"/>
      </dsp:txXfrm>
    </dsp:sp>
    <dsp:sp modelId="{801EDB75-7215-4290-9F39-D09130BB9918}">
      <dsp:nvSpPr>
        <dsp:cNvPr id="0" name=""/>
        <dsp:cNvSpPr/>
      </dsp:nvSpPr>
      <dsp:spPr>
        <a:xfrm>
          <a:off x="716200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1219" y="96359"/>
          <a:ext cx="99641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8237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доходы физических лиц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428,1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55232" y="28237"/>
        <a:ext cx="2961191" cy="919473"/>
      </dsp:txXfrm>
    </dsp:sp>
    <dsp:sp modelId="{DC3D1057-3911-49DC-8B4B-4F8305BF098A}">
      <dsp:nvSpPr>
        <dsp:cNvPr id="0" name=""/>
        <dsp:cNvSpPr/>
      </dsp:nvSpPr>
      <dsp:spPr>
        <a:xfrm>
          <a:off x="91947" y="91947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011420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совокупный доход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653,0</a:t>
          </a:r>
        </a:p>
      </dsp:txBody>
      <dsp:txXfrm>
        <a:off x="855232" y="1011420"/>
        <a:ext cx="2961191" cy="919473"/>
      </dsp:txXfrm>
    </dsp:sp>
    <dsp:sp modelId="{10414709-A3FF-419B-8BA0-6B96893FDF2B}">
      <dsp:nvSpPr>
        <dsp:cNvPr id="0" name=""/>
        <dsp:cNvSpPr/>
      </dsp:nvSpPr>
      <dsp:spPr>
        <a:xfrm>
          <a:off x="91947" y="1103367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2088234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Налоги на имущество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2574,2</a:t>
          </a:r>
        </a:p>
      </dsp:txBody>
      <dsp:txXfrm>
        <a:off x="855232" y="2088234"/>
        <a:ext cx="2961191" cy="919473"/>
      </dsp:txXfrm>
    </dsp:sp>
    <dsp:sp modelId="{B43CAF5A-DF0E-47F1-8B84-50B2394B9328}">
      <dsp:nvSpPr>
        <dsp:cNvPr id="0" name=""/>
        <dsp:cNvSpPr/>
      </dsp:nvSpPr>
      <dsp:spPr>
        <a:xfrm>
          <a:off x="91947" y="2114788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024340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4511,9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55232" y="3024340"/>
        <a:ext cx="2961191" cy="919473"/>
      </dsp:txXfrm>
    </dsp:sp>
    <dsp:sp modelId="{7DE197FE-AADA-44C3-8B2B-CF16D12E116A}">
      <dsp:nvSpPr>
        <dsp:cNvPr id="0" name=""/>
        <dsp:cNvSpPr/>
      </dsp:nvSpPr>
      <dsp:spPr>
        <a:xfrm>
          <a:off x="91947" y="3126209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045682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Иные доходы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165,4</a:t>
          </a:r>
        </a:p>
      </dsp:txBody>
      <dsp:txXfrm>
        <a:off x="855232" y="4045682"/>
        <a:ext cx="2961191" cy="919473"/>
      </dsp:txXfrm>
    </dsp:sp>
    <dsp:sp modelId="{59208E79-B8A7-477C-B741-F3EAF6407C81}">
      <dsp:nvSpPr>
        <dsp:cNvPr id="0" name=""/>
        <dsp:cNvSpPr/>
      </dsp:nvSpPr>
      <dsp:spPr>
        <a:xfrm>
          <a:off x="91947" y="4137629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14402"/>
          <a:ext cx="3672408" cy="1472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228,4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81742" y="14402"/>
        <a:ext cx="2790665" cy="1472612"/>
      </dsp:txXfrm>
    </dsp:sp>
    <dsp:sp modelId="{8742C5EE-2DD0-46E4-AB75-87A4D25F8D62}">
      <dsp:nvSpPr>
        <dsp:cNvPr id="0" name=""/>
        <dsp:cNvSpPr/>
      </dsp:nvSpPr>
      <dsp:spPr>
        <a:xfrm>
          <a:off x="147261" y="147261"/>
          <a:ext cx="734481" cy="11780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584177"/>
          <a:ext cx="3672408" cy="191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492,2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81742" y="1584177"/>
        <a:ext cx="2790665" cy="1918004"/>
      </dsp:txXfrm>
    </dsp:sp>
    <dsp:sp modelId="{B43CAF5A-DF0E-47F1-8B84-50B2394B9328}">
      <dsp:nvSpPr>
        <dsp:cNvPr id="0" name=""/>
        <dsp:cNvSpPr/>
      </dsp:nvSpPr>
      <dsp:spPr>
        <a:xfrm>
          <a:off x="147261" y="1989831"/>
          <a:ext cx="734481" cy="11780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3687099"/>
          <a:ext cx="3672408" cy="1281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7612,0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81742" y="3687099"/>
        <a:ext cx="2790665" cy="1281452"/>
      </dsp:txXfrm>
    </dsp:sp>
    <dsp:sp modelId="{3A722FFA-D144-4D82-A948-F625B32E43B9}">
      <dsp:nvSpPr>
        <dsp:cNvPr id="0" name=""/>
        <dsp:cNvSpPr/>
      </dsp:nvSpPr>
      <dsp:spPr>
        <a:xfrm>
          <a:off x="147261" y="3749038"/>
          <a:ext cx="734481" cy="11536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71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144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12.07.2023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12.07.2023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Туриловского сельского поселения Миллеровского района на 2018 год и на плановый период 2019 и 2020 годов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941485447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80528" y="2924944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844824"/>
            <a:ext cx="316835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Наращивание темпов экономического роста 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2080" y="1844824"/>
            <a:ext cx="280831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Повышение качества жизни населения </a:t>
            </a:r>
            <a:endParaRPr lang="ru-RU" b="1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252536" y="1340768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приоритеты бюджетной политики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на 2018 год и на плановый период 2019 и 2020 годов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104464"/>
              </p:ext>
            </p:extLst>
          </p:nvPr>
        </p:nvGraphicFramePr>
        <p:xfrm>
          <a:off x="467546" y="1772816"/>
          <a:ext cx="8280919" cy="4752528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15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2018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2019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4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8 332,6</a:t>
                      </a:r>
                      <a:endParaRPr lang="ru-RU" sz="1050" b="1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6 655,4</a:t>
                      </a:r>
                      <a:endParaRPr lang="ru-RU" sz="1050" b="1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6 880,6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</a:t>
                      </a:r>
                      <a:r>
                        <a:rPr lang="ru-RU" sz="1400" baseline="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неналоговые доходы</a:t>
                      </a:r>
                      <a:endParaRPr lang="ru-RU" sz="14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3 820,7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3 934,3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4 042,8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Безвозмездные поступления</a:t>
                      </a:r>
                      <a:endParaRPr lang="ru-RU" sz="14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4 511,9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2 721,1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2 837,8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4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8 332,6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7 045,4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7 280,6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Профицит</a:t>
                      </a:r>
                      <a:endParaRPr lang="ru-RU" sz="14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-390,0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-400,0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бюджета Туриловского сельского поселения Миллеровского района на 2018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6096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985633445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24388343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8 332,6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8 332,6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446441"/>
              </p:ext>
            </p:extLst>
          </p:nvPr>
        </p:nvGraphicFramePr>
        <p:xfrm>
          <a:off x="251521" y="1556792"/>
          <a:ext cx="5400599" cy="252448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08375"/>
                <a:gridCol w="997408"/>
                <a:gridCol w="997408"/>
                <a:gridCol w="997408"/>
              </a:tblGrid>
              <a:tr h="3720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4102,3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3312,1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3407,2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75,8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76,6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79,4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492,2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487,6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347,7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3433,9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3169,1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3446,3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228,4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0,0</a:t>
                      </a:r>
                      <a:endParaRPr lang="ru-RU" sz="1200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36096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96336" y="1340768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145035770"/>
              </p:ext>
            </p:extLst>
          </p:nvPr>
        </p:nvGraphicFramePr>
        <p:xfrm>
          <a:off x="5652120" y="1844824"/>
          <a:ext cx="349188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бюджету Туриловского сельского поселения Миллеровского района на 2018-2020 годы 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407120"/>
              </p:ext>
            </p:extLst>
          </p:nvPr>
        </p:nvGraphicFramePr>
        <p:xfrm>
          <a:off x="467544" y="1577787"/>
          <a:ext cx="8208912" cy="3651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7651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 год 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117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4511,9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2721,1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2837,8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3463,1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1505,8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1355,2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76,8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79,6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33620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 и иные 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972,8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1138,5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1403,0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596336" y="127374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73616" cy="63226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 муниципальных программ в общем объеме расходов, запланированных на  реализацию муниципальных программ Туриловского сельского поселения в 2018 году</a:t>
            </a:r>
          </a:p>
        </p:txBody>
      </p:sp>
      <p:sp>
        <p:nvSpPr>
          <p:cNvPr id="1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58130" y="1412776"/>
            <a:ext cx="8713787" cy="5120922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pSp>
        <p:nvGrpSpPr>
          <p:cNvPr id="61" name="Группа 60"/>
          <p:cNvGrpSpPr/>
          <p:nvPr/>
        </p:nvGrpSpPr>
        <p:grpSpPr>
          <a:xfrm>
            <a:off x="3995936" y="1589686"/>
            <a:ext cx="1800200" cy="1373328"/>
            <a:chOff x="949953" y="5152016"/>
            <a:chExt cx="2808312" cy="137332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949953" y="5152016"/>
              <a:ext cx="2808312" cy="12515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3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Управление 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муниципальными финансами</a:t>
              </a:r>
            </a:p>
            <a:p>
              <a:pPr algn="ctr">
                <a:defRPr/>
              </a:pPr>
              <a:r>
                <a:rPr lang="ru-RU" sz="13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4052,5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7" name="Рисунок 56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39752" y="6165304"/>
              <a:ext cx="648072" cy="3600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" name="Группа 61"/>
          <p:cNvGrpSpPr/>
          <p:nvPr/>
        </p:nvGrpSpPr>
        <p:grpSpPr>
          <a:xfrm>
            <a:off x="5652120" y="4041079"/>
            <a:ext cx="2088232" cy="1152128"/>
            <a:chOff x="2949587" y="4716611"/>
            <a:chExt cx="2088232" cy="102411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949587" y="4716611"/>
              <a:ext cx="2088232" cy="102411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Развитие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культуры </a:t>
              </a:r>
            </a:p>
            <a:p>
              <a:pPr algn="ctr">
                <a:defRPr/>
              </a:pPr>
              <a:r>
                <a:rPr lang="ru-RU" sz="14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3433,9</a:t>
              </a:r>
              <a:endPara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B7DBF1"/>
                </a:clrFrom>
                <a:clrTo>
                  <a:srgbClr val="B7DB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5229200"/>
              <a:ext cx="537827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Группа 51"/>
          <p:cNvGrpSpPr/>
          <p:nvPr/>
        </p:nvGrpSpPr>
        <p:grpSpPr>
          <a:xfrm>
            <a:off x="1079612" y="1404417"/>
            <a:ext cx="2088232" cy="1296144"/>
            <a:chOff x="3059832" y="1412776"/>
            <a:chExt cx="2088232" cy="129614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059832" y="1412776"/>
              <a:ext cx="2088232" cy="1296144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Обеспечение качественными жилищно-коммунальными услугами населения </a:t>
              </a:r>
              <a:endPara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492,2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тыс.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B0B0B8"/>
                </a:clrFrom>
                <a:clrTo>
                  <a:srgbClr val="B0B0B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2204864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4" name="Группа 53"/>
          <p:cNvGrpSpPr/>
          <p:nvPr/>
        </p:nvGrpSpPr>
        <p:grpSpPr>
          <a:xfrm>
            <a:off x="359532" y="4070596"/>
            <a:ext cx="3420380" cy="1080120"/>
            <a:chOff x="251520" y="2564904"/>
            <a:chExt cx="3130577" cy="108012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51520" y="2564904"/>
              <a:ext cx="3130577" cy="108012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Социальная поддержка </a:t>
              </a: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граждан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228,4</a:t>
              </a:r>
              <a:endPara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28726" y="3217367"/>
              <a:ext cx="936104" cy="405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5" name="Группа 64"/>
          <p:cNvGrpSpPr/>
          <p:nvPr/>
        </p:nvGrpSpPr>
        <p:grpSpPr>
          <a:xfrm>
            <a:off x="6606203" y="1532431"/>
            <a:ext cx="1800200" cy="1040116"/>
            <a:chOff x="7092280" y="1412776"/>
            <a:chExt cx="1800200" cy="1040116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7092280" y="1412776"/>
              <a:ext cx="1800200" cy="1040116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Информационное общество </a:t>
              </a:r>
              <a:endPara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49,8</a:t>
              </a:r>
            </a:p>
            <a:p>
              <a:pPr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3C659E"/>
                </a:clrFrom>
                <a:clrTo>
                  <a:srgbClr val="3C659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00392" y="2132856"/>
              <a:ext cx="685088" cy="308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17585</TotalTime>
  <Words>341</Words>
  <Application>Microsoft Office PowerPoint</Application>
  <PresentationFormat>Экран (4:3)</PresentationFormat>
  <Paragraphs>142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10195094</vt:lpstr>
      <vt:lpstr>Городская</vt:lpstr>
      <vt:lpstr>3_Городская</vt:lpstr>
      <vt:lpstr>19_Городская</vt:lpstr>
      <vt:lpstr>Бюджет Туриловского сельского поселения Миллеровского района на 2018 год и на плановый период 2019 и 2020 годов  </vt:lpstr>
      <vt:lpstr>Основные характеристики бюджета на 2018 год и на плановый период 2019 и 2020 годов</vt:lpstr>
      <vt:lpstr>Основные параметры бюджета Туриловского сельского поселения Миллеровского района на 2018 год</vt:lpstr>
      <vt:lpstr>Презентация PowerPoint</vt:lpstr>
      <vt:lpstr>Объемы межбюджетных трансфертов бюджету Туриловского сельского поселения Миллеровского района на 2018-2020 годы </vt:lpstr>
      <vt:lpstr>Объем муниципальных программ в общем объеме расходов, запланированных на  реализацию муниципальных программ Туриловского сельского поселения в 2018 году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1829</cp:revision>
  <cp:lastPrinted>2017-11-23T12:38:11Z</cp:lastPrinted>
  <dcterms:created xsi:type="dcterms:W3CDTF">2011-10-21T12:19:44Z</dcterms:created>
  <dcterms:modified xsi:type="dcterms:W3CDTF">2023-07-12T10:06:46Z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