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257" r:id="rId6"/>
    <p:sldId id="309" r:id="rId7"/>
    <p:sldId id="308" r:id="rId8"/>
    <p:sldId id="278" r:id="rId9"/>
    <p:sldId id="305" r:id="rId10"/>
    <p:sldId id="306" r:id="rId11"/>
    <p:sldId id="307" r:id="rId12"/>
    <p:sldId id="267" r:id="rId13"/>
  </p:sldIdLst>
  <p:sldSz cx="9144000" cy="5143500" type="screen16x9"/>
  <p:notesSz cx="6797675" cy="9926638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B97"/>
    <a:srgbClr val="6858C8"/>
    <a:srgbClr val="4F3DB9"/>
    <a:srgbClr val="4B3AB0"/>
    <a:srgbClr val="9D88C4"/>
    <a:srgbClr val="A292BA"/>
    <a:srgbClr val="FF7C80"/>
    <a:srgbClr val="448A18"/>
    <a:srgbClr val="0000FF"/>
    <a:srgbClr val="2B6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7"/>
  </p:normalViewPr>
  <p:slideViewPr>
    <p:cSldViewPr snapToGrid="0" snapToObjects="1" showGuides="1">
      <p:cViewPr varScale="1">
        <p:scale>
          <a:sx n="152" d="100"/>
          <a:sy n="152" d="100"/>
        </p:scale>
        <p:origin x="4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943EBBE-20EF-DC40-8A4C-30DA4184F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672BC8-BB81-4C4E-A5C8-6B427D1B2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88BBB41-83CA-8B45-99C1-C54194700C9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490C54-D6DF-F041-B1A8-FFB3738BF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823D97-30DC-FB44-9DAA-D965BF16E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9255D98-DEC0-D04C-8FC5-8797FD0C6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4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CD3275F-DFBB-C343-936E-756399944BA3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7D7D19C-22E1-614D-8758-777E8F65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7D19C-22E1-614D-8758-777E8F6537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7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70" y="1884185"/>
            <a:ext cx="7164000" cy="1016872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6170" y="3366156"/>
            <a:ext cx="2087562" cy="293687"/>
          </a:xfrm>
        </p:spPr>
        <p:txBody>
          <a:bodyPr>
            <a:normAutofit/>
          </a:bodyPr>
          <a:lstStyle>
            <a:lvl1pPr marL="0" indent="0">
              <a:buNone/>
              <a:defRPr lang="ru-RU" dirty="0"/>
            </a:lvl1pPr>
          </a:lstStyle>
          <a:p>
            <a:r>
              <a:rPr lang="ru-RU" dirty="0" smtClean="0"/>
              <a:t>Январь 2022 год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26169" y="3032458"/>
            <a:ext cx="6437885" cy="2936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Наименование самостоятельного структурного подразделения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008" y="4338029"/>
            <a:ext cx="2472434" cy="7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29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00" y="1152604"/>
            <a:ext cx="2625231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596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01297" y="1152604"/>
            <a:ext cx="2625231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0593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CE6197-042D-F341-8633-B13A8DBE3DF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03705" y="1152604"/>
            <a:ext cx="2625231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ED0B954-BD60-8D47-8AEC-F39DBC39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3001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D572D5-3E16-154C-8EC5-6A770C5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559FBA1A-9BA5-DA4D-ABE5-7D7CD481617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9180862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69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221" y="1231750"/>
            <a:ext cx="2857847" cy="1183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20" y="2518562"/>
            <a:ext cx="2857847" cy="1404000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105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/>
            </a:pPr>
            <a:r>
              <a:rPr lang="ru-RU" dirty="0"/>
              <a:t>Текст закрывающего слайда, реквизиты, контактная информация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49C80-3A0D-1940-96E7-176D23C6081B}"/>
              </a:ext>
            </a:extLst>
          </p:cNvPr>
          <p:cNvSpPr/>
          <p:nvPr userDrawn="1"/>
        </p:nvSpPr>
        <p:spPr bwMode="auto">
          <a:xfrm>
            <a:off x="400364" y="1231749"/>
            <a:ext cx="46892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3"/>
            <a:ext cx="914399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70" y="1863309"/>
            <a:ext cx="7164000" cy="1037747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422008" y="1863310"/>
            <a:ext cx="8314780" cy="1037747"/>
            <a:chOff x="422008" y="1863310"/>
            <a:chExt cx="8314780" cy="103774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674CA2C-3094-0C4C-BAA0-3522F3FEA32A}"/>
                </a:ext>
              </a:extLst>
            </p:cNvPr>
            <p:cNvSpPr/>
            <p:nvPr userDrawn="1"/>
          </p:nvSpPr>
          <p:spPr bwMode="auto">
            <a:xfrm>
              <a:off x="422008" y="1871357"/>
              <a:ext cx="60664" cy="10297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505A451-2A3C-614A-8FB4-1AE1487A7A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89" y="1863310"/>
              <a:ext cx="993099" cy="103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6170" y="3366156"/>
            <a:ext cx="2087562" cy="293687"/>
          </a:xfrm>
        </p:spPr>
        <p:txBody>
          <a:bodyPr>
            <a:normAutofit/>
          </a:bodyPr>
          <a:lstStyle>
            <a:lvl1pPr marL="0" indent="0">
              <a:buNone/>
              <a:defRPr lang="ru-RU" dirty="0"/>
            </a:lvl1pPr>
          </a:lstStyle>
          <a:p>
            <a:r>
              <a:rPr lang="ru-RU" dirty="0" smtClean="0"/>
              <a:t>Январь 2022 год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26169" y="3032458"/>
            <a:ext cx="6437885" cy="2936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Наименование самостоятельного структурного подразделения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08" y="4338029"/>
            <a:ext cx="2472434" cy="7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28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СОДЕРЖАНИЯ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CC17A53-BB3F-F044-85B4-0B04A0DAB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A4CCA-D2D7-C144-90D5-DDE5B1A857A7}"/>
              </a:ext>
            </a:extLst>
          </p:cNvPr>
          <p:cNvSpPr/>
          <p:nvPr userDrawn="1"/>
        </p:nvSpPr>
        <p:spPr bwMode="auto">
          <a:xfrm>
            <a:off x="400364" y="1284502"/>
            <a:ext cx="46892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826" y="1302791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0212" y="1302973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5826" y="1641119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20212" y="1641301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5826" y="1979447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0212" y="1979629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5826" y="2317775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0212" y="2317957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5826" y="2656103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20212" y="2656285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5826" y="2994431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0212" y="2994613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45826" y="3332758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0212" y="3332941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45826" y="3671087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20212" y="3671269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3"/>
            <a:ext cx="914399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3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270" y="2623853"/>
            <a:ext cx="6908677" cy="2700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dirty="0"/>
              <a:t>ВРЕЗКА ИЛИ ПОДЗАГОЛОВОК ВТОРОГО УРОВНЯ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780073A-20CC-FB41-9AF5-73723C372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E397EC-729F-714E-9BBC-6CA1A5DF9CD2}"/>
              </a:ext>
            </a:extLst>
          </p:cNvPr>
          <p:cNvSpPr/>
          <p:nvPr userDrawn="1"/>
        </p:nvSpPr>
        <p:spPr>
          <a:xfrm>
            <a:off x="406282" y="1986787"/>
            <a:ext cx="46892" cy="91797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36" tIns="32969" rIns="65936" bIns="329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srgbClr val="FFD105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ED49B8E-535C-3041-B222-C6F7FDEA6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270" y="1977746"/>
            <a:ext cx="6908676" cy="6035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 ИЛИ ПОДЗАГОЛОВОК ПЕРВОГО УРОВНЯ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81" y="888267"/>
            <a:ext cx="8412586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9FEC551-C54B-3D48-92BB-DD4BECE2A838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9180862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7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81" y="888267"/>
            <a:ext cx="8412586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8922" y="4563400"/>
            <a:ext cx="6480000" cy="1485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8922" y="4753735"/>
            <a:ext cx="6480000" cy="1431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3C3D5E-1C95-9944-9F89-E643E865A32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9180862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499" y="888266"/>
            <a:ext cx="8178866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400364" y="884052"/>
            <a:ext cx="46892" cy="352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31FA568-DBA6-504E-A3FA-905D83C1DE0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9180862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7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00" y="1152604"/>
            <a:ext cx="4068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596" y="785039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59360" y="1152604"/>
            <a:ext cx="4068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8656" y="785039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9180862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5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876" y="1152383"/>
            <a:ext cx="8162748" cy="12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72" y="784819"/>
            <a:ext cx="8162748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D442CB-F2A1-9D4E-95BF-4F53909F02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0876" y="3148147"/>
            <a:ext cx="8162748" cy="12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8B817F43-A964-B045-A0BE-E94870B25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72" y="2762998"/>
            <a:ext cx="8162748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5F301B-BDC4-0A44-851A-FEA40E84A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3A0FDE-0811-BF41-9C6C-F9D65C1F00FB}"/>
              </a:ext>
            </a:extLst>
          </p:cNvPr>
          <p:cNvSpPr/>
          <p:nvPr userDrawn="1"/>
        </p:nvSpPr>
        <p:spPr bwMode="auto">
          <a:xfrm>
            <a:off x="400204" y="879475"/>
            <a:ext cx="46800" cy="154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267AD-FD35-3747-A7B8-20FE7942550D}"/>
              </a:ext>
            </a:extLst>
          </p:cNvPr>
          <p:cNvSpPr/>
          <p:nvPr userDrawn="1"/>
        </p:nvSpPr>
        <p:spPr bwMode="auto">
          <a:xfrm>
            <a:off x="400204" y="2858852"/>
            <a:ext cx="46800" cy="15444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4789F2AE-D6D8-A040-AFAF-490BB89D28D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9180862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4" y="4517030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48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780" y="158827"/>
            <a:ext cx="8409844" cy="37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523" y="879474"/>
            <a:ext cx="8409844" cy="35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417" y="48561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C702E3D-E1C0-8345-AA2A-F82325D0AAB8}" type="datetime4">
              <a:rPr lang="ru-RU" smtClean="0"/>
              <a:t>8 июня 2022 г.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8467" y="4825830"/>
            <a:ext cx="6995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rgbClr val="448A18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92" r:id="rId6"/>
    <p:sldLayoutId id="2147483673" r:id="rId7"/>
    <p:sldLayoutId id="2147483674" r:id="rId8"/>
    <p:sldLayoutId id="2147483675" r:id="rId9"/>
    <p:sldLayoutId id="2147483691" r:id="rId10"/>
    <p:sldLayoutId id="2147483676" r:id="rId11"/>
    <p:sldLayoutId id="2147483677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800" indent="-172800" algn="l" defTabSz="685800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Tx/>
        <a:buBlip>
          <a:blip r:embed="rId14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2800" algn="l" defTabSz="685800" rtl="0" eaLnBrk="1" latinLnBrk="0" hangingPunct="1">
        <a:lnSpc>
          <a:spcPct val="100000"/>
        </a:lnSpc>
        <a:spcBef>
          <a:spcPts val="200"/>
        </a:spcBef>
        <a:buClr>
          <a:srgbClr val="448A18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8400" indent="-172800" algn="l" defTabSz="685800" rtl="0" eaLnBrk="1" latinLnBrk="0" hangingPunct="1">
        <a:lnSpc>
          <a:spcPct val="100000"/>
        </a:lnSpc>
        <a:spcBef>
          <a:spcPts val="300"/>
        </a:spcBef>
        <a:buClr>
          <a:srgbClr val="448A18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172800" algn="l" defTabSz="685800" rtl="0" eaLnBrk="1" latinLnBrk="0" hangingPunct="1">
        <a:lnSpc>
          <a:spcPct val="100000"/>
        </a:lnSpc>
        <a:spcBef>
          <a:spcPts val="300"/>
        </a:spcBef>
        <a:buClr>
          <a:srgbClr val="448A18"/>
        </a:buClr>
        <a:buSzPct val="120000"/>
        <a:buFont typeface="Системный шрифт, обычный"/>
        <a:buChar char="⁃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72800" algn="l" defTabSz="685800" rtl="0" eaLnBrk="1" latinLnBrk="0" hangingPunct="1">
        <a:lnSpc>
          <a:spcPct val="100000"/>
        </a:lnSpc>
        <a:spcBef>
          <a:spcPts val="300"/>
        </a:spcBef>
        <a:buClr>
          <a:srgbClr val="448A18"/>
        </a:buClr>
        <a:buSzPct val="60000"/>
        <a:buFont typeface=".Lucida Grande UI Regular"/>
        <a:buChar char="◆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1B201-10C4-EF4D-B471-0527383B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altLang="ru-RU" dirty="0" smtClean="0">
                <a:solidFill>
                  <a:schemeClr val="accent1"/>
                </a:solidFill>
              </a:rPr>
              <a:t>5 шагов к успеху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1C50A6-272E-5D4A-AFDA-2ED67BAB5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70812" y="3998135"/>
            <a:ext cx="1888762" cy="277473"/>
          </a:xfrm>
        </p:spPr>
        <p:txBody>
          <a:bodyPr>
            <a:normAutofit/>
          </a:bodyPr>
          <a:lstStyle/>
          <a:p>
            <a:r>
              <a:rPr lang="ru-RU" dirty="0" smtClean="0"/>
              <a:t>июнь  2022 года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422008" y="3112618"/>
            <a:ext cx="6239084" cy="530549"/>
          </a:xfrm>
        </p:spPr>
        <p:txBody>
          <a:bodyPr>
            <a:noAutofit/>
          </a:bodyPr>
          <a:lstStyle/>
          <a:p>
            <a:r>
              <a:rPr lang="ru-RU" sz="1000" dirty="0" smtClean="0"/>
              <a:t>Министерство сельского хозяйства и продовольствия Ростовской области</a:t>
            </a:r>
          </a:p>
          <a:p>
            <a:r>
              <a:rPr lang="ru-RU" sz="1000" dirty="0" smtClean="0"/>
              <a:t>АО «</a:t>
            </a:r>
            <a:r>
              <a:rPr lang="ru-RU" sz="1000" dirty="0" err="1" smtClean="0"/>
              <a:t>Россельхозбанк</a:t>
            </a:r>
            <a:r>
              <a:rPr lang="ru-RU" sz="1000" dirty="0" smtClean="0"/>
              <a:t>»  Ростовский Региональный филиал</a:t>
            </a:r>
          </a:p>
          <a:p>
            <a:r>
              <a:rPr lang="ru-RU" sz="1000" dirty="0" smtClean="0"/>
              <a:t>НКО Гарантийный фонд Ростовской области</a:t>
            </a:r>
            <a:endParaRPr lang="ru-RU" sz="1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22008" y="1863310"/>
            <a:ext cx="8314780" cy="1037747"/>
            <a:chOff x="422008" y="1863310"/>
            <a:chExt cx="8314780" cy="103774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422008" y="1871357"/>
              <a:ext cx="60664" cy="10297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89" y="1863310"/>
              <a:ext cx="993099" cy="103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4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678701"/>
            <a:ext cx="9144000" cy="148008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454046" y="3149113"/>
            <a:ext cx="3405353" cy="769287"/>
          </a:xfrm>
          <a:prstGeom prst="roundRect">
            <a:avLst>
              <a:gd name="adj" fmla="val 5518"/>
            </a:avLst>
          </a:prstGeom>
          <a:noFill/>
          <a:ln w="6350">
            <a:solidFill>
              <a:srgbClr val="6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endParaRPr lang="ru-RU" sz="9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709" y="1021948"/>
            <a:ext cx="4701476" cy="1866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Скругленный прямоугольник 24"/>
          <p:cNvSpPr/>
          <p:nvPr/>
        </p:nvSpPr>
        <p:spPr>
          <a:xfrm>
            <a:off x="4143178" y="3153093"/>
            <a:ext cx="4899923" cy="770694"/>
          </a:xfrm>
          <a:prstGeom prst="roundRect">
            <a:avLst>
              <a:gd name="adj" fmla="val 5518"/>
            </a:avLst>
          </a:prstGeom>
          <a:noFill/>
          <a:ln w="6350">
            <a:solidFill>
              <a:srgbClr val="6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ru-RU" sz="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Мы провели </a:t>
            </a:r>
            <a:r>
              <a:rPr lang="ru-RU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ряд мероприятий «Вкусная пятница» на базе </a:t>
            </a:r>
            <a:r>
              <a:rPr lang="ru-RU" sz="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Филиала Ростовский, </a:t>
            </a:r>
            <a:r>
              <a:rPr lang="ru-RU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которых приняли участие фермеры Ростовской области: </a:t>
            </a:r>
          </a:p>
          <a:p>
            <a:r>
              <a:rPr lang="ru-RU" sz="8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СПК Аграрии (Аксайский район), </a:t>
            </a:r>
            <a:r>
              <a:rPr lang="ru-RU" sz="800" b="1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Егорлык </a:t>
            </a:r>
            <a:r>
              <a:rPr lang="ru-RU" sz="8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Молоко (Егорлыкский район), </a:t>
            </a:r>
            <a:r>
              <a:rPr lang="ru-RU" sz="800" b="1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Георгиевская </a:t>
            </a:r>
            <a:r>
              <a:rPr lang="ru-RU" sz="8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кондитерская (Чалтырь), </a:t>
            </a:r>
            <a:r>
              <a:rPr lang="ru-RU" sz="800" b="1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ООО </a:t>
            </a:r>
            <a:r>
              <a:rPr lang="ru-RU" sz="8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«Социалистический Путь» (Азовский район), </a:t>
            </a:r>
            <a:r>
              <a:rPr lang="ru-RU" sz="800" b="1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8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Коза Донна» ИП ГКФХ Игнатченко (Орловский район), </a:t>
            </a:r>
            <a:r>
              <a:rPr lang="ru-RU" sz="800" b="1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ООО </a:t>
            </a:r>
            <a:r>
              <a:rPr lang="ru-RU" sz="8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ПКФ Маяк (Зерноградский район)</a:t>
            </a:r>
          </a:p>
        </p:txBody>
      </p:sp>
      <p:sp>
        <p:nvSpPr>
          <p:cNvPr id="33" name="Заголовок 8">
            <a:extLst>
              <a:ext uri="{FF2B5EF4-FFF2-40B4-BE49-F238E27FC236}">
                <a16:creationId xmlns:a16="http://schemas.microsoft.com/office/drawing/2014/main" id="{7700B011-206B-9645-8950-25748F827271}"/>
              </a:ext>
            </a:extLst>
          </p:cNvPr>
          <p:cNvSpPr txBox="1">
            <a:spLocks/>
          </p:cNvSpPr>
          <p:nvPr/>
        </p:nvSpPr>
        <p:spPr>
          <a:xfrm>
            <a:off x="347485" y="153546"/>
            <a:ext cx="8409844" cy="37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НОВОЕ </a:t>
            </a:r>
            <a:r>
              <a:rPr lang="en-US" sz="1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!!!</a:t>
            </a:r>
            <a:r>
              <a:rPr lang="en-US" sz="1400" dirty="0" smtClean="0">
                <a:latin typeface="Arial Narrow" panose="020B0606020202030204" pitchFamily="34" charset="0"/>
              </a:rPr>
              <a:t>      </a:t>
            </a:r>
            <a:r>
              <a:rPr lang="ru-RU" sz="1400" dirty="0" smtClean="0">
                <a:latin typeface="Arial Narrow" panose="020B0606020202030204" pitchFamily="34" charset="0"/>
              </a:rPr>
              <a:t>ПОДДЕРЖКА </a:t>
            </a:r>
            <a:r>
              <a:rPr lang="ru-RU" sz="1400" dirty="0">
                <a:latin typeface="Arial Narrow" panose="020B0606020202030204" pitchFamily="34" charset="0"/>
              </a:rPr>
              <a:t>ПРОИЗВОДИТЕЛЕЙ ФЕРМЕРСКОЙ </a:t>
            </a:r>
            <a:r>
              <a:rPr lang="ru-RU" sz="1400" dirty="0" smtClean="0">
                <a:latin typeface="Arial Narrow" panose="020B0606020202030204" pitchFamily="34" charset="0"/>
              </a:rPr>
              <a:t>ПРОДУКЦИИ ОТ РОССЕЛЬХОЗБАНКА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45500" y="4826000"/>
            <a:ext cx="698500" cy="273050"/>
          </a:xfrm>
        </p:spPr>
        <p:txBody>
          <a:bodyPr vert="horz" lIns="91440" tIns="45720" rIns="91440" bIns="45720" rtlCol="0" anchor="ctr"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40" y="3149113"/>
            <a:ext cx="3206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Helvetica" panose="020B0604020202020204" pitchFamily="34" charset="0"/>
                <a:cs typeface="Helvetica" panose="020B0604020202020204" pitchFamily="34" charset="0"/>
              </a:rPr>
              <a:t>В рамках реализации проекта банком предоставляется демонстрационная/дегустационная площадка для фермеров, </a:t>
            </a:r>
            <a:r>
              <a:rPr lang="ru-RU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где </a:t>
            </a:r>
            <a:r>
              <a:rPr lang="ru-RU" sz="900" dirty="0">
                <a:latin typeface="Helvetica" panose="020B0604020202020204" pitchFamily="34" charset="0"/>
                <a:cs typeface="Helvetica" panose="020B0604020202020204" pitchFamily="34" charset="0"/>
              </a:rPr>
              <a:t>они представляют свою продукцию непосредственно потребителям</a:t>
            </a:r>
            <a:r>
              <a:rPr lang="ru-RU" sz="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ru-RU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3" y="780874"/>
            <a:ext cx="291668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BB91D4-6CB6-CD42-A968-83D268376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700B011-206B-9645-8950-25748F82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ПРОВЕДЕНИЯ МЕРОПРИЯТИЙ «ВКУСНЫЕ ПЯТНИЦЫ»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7168" y="785601"/>
            <a:ext cx="4354787" cy="1636877"/>
          </a:xfrm>
          <a:prstGeom prst="roundRect">
            <a:avLst>
              <a:gd name="adj" fmla="val 5518"/>
            </a:avLst>
          </a:prstGeom>
          <a:noFill/>
          <a:ln w="6350">
            <a:solidFill>
              <a:srgbClr val="6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ПОДДЕРЖКА ПРОИЗВОДИТЕЛЕЙ ФЕРМЕРСКОЙ ПРОДУКЦИИ – УЧАСТНИКОВ ЭКОСИСТЕМ </a:t>
            </a:r>
            <a:r>
              <a:rPr lang="ru-RU" sz="1200" b="1" dirty="0" smtClean="0">
                <a:solidFill>
                  <a:srgbClr val="69A641"/>
                </a:solidFill>
                <a:latin typeface="Arial Narrow" panose="020B0606020202030204" pitchFamily="34" charset="0"/>
              </a:rPr>
              <a:t>СВОЁ </a:t>
            </a:r>
            <a:r>
              <a:rPr lang="ru-RU" sz="1200" b="1" dirty="0" smtClean="0">
                <a:solidFill>
                  <a:srgbClr val="69A641"/>
                </a:solidFill>
                <a:latin typeface="Arial Narrow" panose="020B0606020202030204" pitchFamily="34" charset="0"/>
              </a:rPr>
              <a:t>ФЕРМЕРСТВО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 </a:t>
            </a:r>
            <a:r>
              <a:rPr lang="ru-RU" sz="1200" b="1" dirty="0">
                <a:solidFill>
                  <a:srgbClr val="69A641"/>
                </a:solidFill>
                <a:latin typeface="Arial Narrow" panose="020B0606020202030204" pitchFamily="34" charset="0"/>
              </a:rPr>
              <a:t>СВОЁ РОДНОЕ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4" y="1281863"/>
            <a:ext cx="1913039" cy="741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46" y="1506272"/>
            <a:ext cx="2142993" cy="8304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b="10034"/>
          <a:stretch/>
        </p:blipFill>
        <p:spPr>
          <a:xfrm>
            <a:off x="1093436" y="3199947"/>
            <a:ext cx="2142993" cy="81204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66404" y="2574878"/>
            <a:ext cx="4354787" cy="1636877"/>
          </a:xfrm>
          <a:prstGeom prst="roundRect">
            <a:avLst>
              <a:gd name="adj" fmla="val 5518"/>
            </a:avLst>
          </a:prstGeom>
          <a:noFill/>
          <a:ln w="6350">
            <a:solidFill>
              <a:srgbClr val="6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КУЛЬТУРЫ ПОТРЕБЛЕНИЯ НАТУРАЛЬНЫХ ЭКОЛОГИЧЕСКИ ЧИСТЫХ ПРОДУКТОВ ПИТАНИЯ 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13325" y="2574878"/>
            <a:ext cx="4354787" cy="1636877"/>
          </a:xfrm>
          <a:prstGeom prst="roundRect">
            <a:avLst>
              <a:gd name="adj" fmla="val 5518"/>
            </a:avLst>
          </a:prstGeom>
          <a:noFill/>
          <a:ln w="6350">
            <a:solidFill>
              <a:srgbClr val="6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ПРОДВИЖЕНИЕ ФЕРМЕРСКОЙ ПРОДУКЦИИ И РЕГИОНАЛЬНЫХ БРЕНДОВ В ОФЛАЙН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КАНАЛАХ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84" y="3213492"/>
            <a:ext cx="1260928" cy="8406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36" y="3213492"/>
            <a:ext cx="1260927" cy="840618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4623119" y="780356"/>
            <a:ext cx="4354787" cy="1636877"/>
          </a:xfrm>
          <a:prstGeom prst="roundRect">
            <a:avLst>
              <a:gd name="adj" fmla="val 5518"/>
            </a:avLst>
          </a:prstGeom>
          <a:noFill/>
          <a:ln w="6350">
            <a:solidFill>
              <a:srgbClr val="6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endParaRPr lang="ru-RU" sz="1200" b="1" dirty="0">
              <a:solidFill>
                <a:srgbClr val="69A64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6502" y="788985"/>
            <a:ext cx="4121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УВЕЛИЧЕНИЕ ОХВАТА ЦЕЛЕВОЙ АУДИТОРИИ ПОТРЕБИТЕЛЕЙ ФЕРМЕРСКОЙ ПРОДУКЦИИ 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425" y="1358674"/>
            <a:ext cx="2572076" cy="9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0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E599-56B5-384D-BA15-34F54EEF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58" y="205981"/>
            <a:ext cx="7973365" cy="378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Получение льготного кредита по Программе 1528 (АО «</a:t>
            </a:r>
            <a:r>
              <a:rPr lang="ru-RU" dirty="0" err="1" smtClean="0">
                <a:solidFill>
                  <a:schemeClr val="accent1"/>
                </a:solidFill>
              </a:rPr>
              <a:t>Россельхозбанк</a:t>
            </a:r>
            <a:r>
              <a:rPr lang="ru-RU" dirty="0" smtClean="0">
                <a:solidFill>
                  <a:schemeClr val="accent1"/>
                </a:solidFill>
              </a:rPr>
              <a:t>»)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3063" y="3091072"/>
            <a:ext cx="105791" cy="7860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defTabSz="685655">
              <a:defRPr/>
            </a:pPr>
            <a:endParaRPr lang="ru-RU" sz="1200" b="1" dirty="0" err="1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93521" y="4661461"/>
            <a:ext cx="104488" cy="99911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defTabSz="685655">
              <a:defRPr/>
            </a:pPr>
            <a:endParaRPr lang="ru-RU" sz="900" dirty="0" err="1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5131" y="1925576"/>
            <a:ext cx="105791" cy="7860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defTabSz="685655">
              <a:defRPr/>
            </a:pPr>
            <a:endParaRPr lang="ru-RU" sz="1200" b="1" dirty="0" err="1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35588" y="3495965"/>
            <a:ext cx="104488" cy="99911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defTabSz="685655">
              <a:defRPr/>
            </a:pPr>
            <a:endParaRPr lang="ru-RU" sz="900" dirty="0" err="1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57293" y="2576488"/>
            <a:ext cx="111992" cy="608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eaLnBrk="1" hangingPunct="1"/>
            <a:endParaRPr lang="ru-RU" sz="600" dirty="0" err="1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3365" y="1607937"/>
            <a:ext cx="2088764" cy="556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1. ВЫ ИП , ИП ГКФХ, ООО, СПССК </a:t>
            </a:r>
            <a:r>
              <a:rPr lang="ru-RU" sz="1000" dirty="0" err="1" smtClean="0">
                <a:solidFill>
                  <a:schemeClr val="accent1">
                    <a:lumMod val="75000"/>
                  </a:schemeClr>
                </a:solidFill>
              </a:rPr>
              <a:t>сельхозтоваропроизводитель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02434" y="1720012"/>
            <a:ext cx="2044278" cy="17851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</a:rPr>
              <a:t>Обратиться в ближайший офис АО «</a:t>
            </a:r>
            <a:r>
              <a:rPr lang="ru-RU" sz="1000" dirty="0" err="1">
                <a:solidFill>
                  <a:srgbClr val="000000"/>
                </a:solidFill>
              </a:rPr>
              <a:t>Россельхозбанк</a:t>
            </a:r>
            <a:r>
              <a:rPr lang="ru-RU" sz="1000" dirty="0">
                <a:solidFill>
                  <a:srgbClr val="000000"/>
                </a:solidFill>
              </a:rPr>
              <a:t>».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Предоставить документы для проведения финансового </a:t>
            </a:r>
            <a:r>
              <a:rPr lang="ru-RU" sz="1000" dirty="0">
                <a:solidFill>
                  <a:srgbClr val="000000"/>
                </a:solidFill>
              </a:rPr>
              <a:t>анализа</a:t>
            </a:r>
            <a:r>
              <a:rPr lang="ru-RU" sz="1000" dirty="0" smtClean="0">
                <a:solidFill>
                  <a:srgbClr val="000000"/>
                </a:solidFill>
              </a:rPr>
              <a:t>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Предоставить </a:t>
            </a:r>
            <a:r>
              <a:rPr lang="ru-RU" sz="1000" dirty="0">
                <a:solidFill>
                  <a:srgbClr val="000000"/>
                </a:solidFill>
              </a:rPr>
              <a:t>обеспечение по кредиту (при необходимости</a:t>
            </a:r>
            <a:r>
              <a:rPr lang="ru-RU" sz="1000" dirty="0" smtClean="0">
                <a:solidFill>
                  <a:srgbClr val="000000"/>
                </a:solidFill>
              </a:rPr>
              <a:t>)*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Получить </a:t>
            </a:r>
            <a:r>
              <a:rPr lang="ru-RU" sz="1000" dirty="0">
                <a:solidFill>
                  <a:srgbClr val="000000"/>
                </a:solidFill>
              </a:rPr>
              <a:t>решение по кредиту 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8" descr="Трактор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48" y="2968067"/>
            <a:ext cx="821688" cy="8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3365" y="2273397"/>
            <a:ext cx="2088764" cy="815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1. 1 Проверьте, Ваше предприятие включено в реестр </a:t>
            </a:r>
            <a:r>
              <a:rPr lang="ru-RU" sz="1000" dirty="0" err="1" smtClean="0">
                <a:solidFill>
                  <a:schemeClr val="accent1">
                    <a:lumMod val="75000"/>
                  </a:schemeClr>
                </a:solidFill>
              </a:rPr>
              <a:t>сельхозтоваропроизводителей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  Ростовской области</a:t>
            </a:r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</a:rPr>
              <a:t>*(если нет то перейти на слайд 3).</a:t>
            </a:r>
            <a:endParaRPr lang="ru-RU" sz="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425" y="3089969"/>
            <a:ext cx="20887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1.2. Убедитесь, что Ваше предприятие </a:t>
            </a:r>
            <a:r>
              <a:rPr lang="ru-RU" sz="1000" dirty="0" err="1" smtClean="0">
                <a:solidFill>
                  <a:schemeClr val="accent1">
                    <a:lumMod val="75000"/>
                  </a:schemeClr>
                </a:solidFill>
              </a:rPr>
              <a:t>предприятие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 имеет выручку по расчетному счету не менее 12 месяцев</a:t>
            </a:r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</a:rPr>
              <a:t>*(</a:t>
            </a:r>
            <a:r>
              <a:rPr lang="ru-RU" sz="800" dirty="0">
                <a:solidFill>
                  <a:schemeClr val="accent1">
                    <a:lumMod val="75000"/>
                  </a:schemeClr>
                </a:solidFill>
              </a:rPr>
              <a:t>если нет то перейти на слайд 3</a:t>
            </a:r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1956" y="3900991"/>
            <a:ext cx="1650427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Обращение в МСХ за субсидиями с предоставлением пакета документов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949864" y="2104473"/>
            <a:ext cx="738766" cy="59578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 smtClean="0">
                <a:solidFill>
                  <a:prstClr val="white"/>
                </a:solidFill>
                <a:latin typeface="Calibri"/>
              </a:rPr>
              <a:t>ДА</a:t>
            </a: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56628" y="3595876"/>
            <a:ext cx="2044279" cy="2462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Открыть расчетный счет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9263" y="992865"/>
            <a:ext cx="2024668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Банк включает клиента в в реестр льготных заемщиков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5627" y="2772616"/>
            <a:ext cx="1075223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Выдача кредита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7415435" y="2157299"/>
            <a:ext cx="586562" cy="84643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white"/>
                </a:solidFill>
                <a:latin typeface="Calibri"/>
              </a:rPr>
              <a:t>ДА</a:t>
            </a:r>
            <a:endParaRPr lang="ru-RU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628" y="3950328"/>
            <a:ext cx="2056778" cy="1131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946" y="643456"/>
            <a:ext cx="578792" cy="643801"/>
          </a:xfrm>
          <a:prstGeom prst="rect">
            <a:avLst/>
          </a:prstGeom>
        </p:spPr>
      </p:pic>
      <p:pic>
        <p:nvPicPr>
          <p:cNvPr id="32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11" y="754416"/>
            <a:ext cx="755420" cy="72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38697" y="1876967"/>
            <a:ext cx="2493601" cy="2462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Получение одобрения МСХ России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2047" y="4720112"/>
            <a:ext cx="1680336" cy="2462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Получение поддержки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5205" y="3253614"/>
            <a:ext cx="1075223" cy="5539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Приобретение техники, оборудования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888349" y="1000624"/>
            <a:ext cx="720534" cy="38704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Шаг 1</a:t>
            </a:r>
            <a:endParaRPr lang="ru-RU" sz="12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с двумя усеченными противолежащими углами 34"/>
          <p:cNvSpPr/>
          <p:nvPr/>
        </p:nvSpPr>
        <p:spPr>
          <a:xfrm>
            <a:off x="2911014" y="3500569"/>
            <a:ext cx="720534" cy="38704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Шаг 2</a:t>
            </a:r>
            <a:endParaRPr lang="ru-RU" sz="12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усеченными противолежащими углами 38"/>
          <p:cNvSpPr/>
          <p:nvPr/>
        </p:nvSpPr>
        <p:spPr>
          <a:xfrm>
            <a:off x="5165113" y="1005025"/>
            <a:ext cx="720534" cy="38704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Шаг 3</a:t>
            </a:r>
            <a:endParaRPr lang="ru-RU" sz="12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Прямоугольник с двумя усеченными противолежащими углами 41"/>
          <p:cNvSpPr/>
          <p:nvPr/>
        </p:nvSpPr>
        <p:spPr>
          <a:xfrm>
            <a:off x="6172971" y="2287237"/>
            <a:ext cx="720534" cy="38704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Шаг 4</a:t>
            </a:r>
            <a:endParaRPr lang="ru-RU" sz="12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Прямоугольник с двумя усеченными противолежащими углами 42"/>
          <p:cNvSpPr/>
          <p:nvPr/>
        </p:nvSpPr>
        <p:spPr>
          <a:xfrm>
            <a:off x="6182549" y="3907644"/>
            <a:ext cx="720534" cy="38704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Шаг 5</a:t>
            </a:r>
            <a:endParaRPr lang="ru-RU" sz="12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08883" y="1387670"/>
            <a:ext cx="22561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</a:rPr>
              <a:t>АО «</a:t>
            </a:r>
            <a:r>
              <a:rPr lang="ru-RU" sz="1100" b="1" dirty="0" err="1" smtClean="0">
                <a:solidFill>
                  <a:schemeClr val="accent1"/>
                </a:solidFill>
              </a:rPr>
              <a:t>Россельхозбанк</a:t>
            </a:r>
            <a:r>
              <a:rPr lang="ru-RU" sz="1100" b="1" dirty="0" smtClean="0">
                <a:solidFill>
                  <a:schemeClr val="accent1"/>
                </a:solidFill>
              </a:rPr>
              <a:t>»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pic>
        <p:nvPicPr>
          <p:cNvPr id="47" name="Picture 4" descr="Фермер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8" y="724616"/>
            <a:ext cx="651761" cy="6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651" y="3957500"/>
            <a:ext cx="31887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</a:rPr>
              <a:t>(*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www.don-agro.ru/index.php/finance/ekonomika/reestr-tovaroproizvoditelej-agropromyshlennogo-kompleksa-rostovskoj-oblasti-proizvodyashchikh-selskokhozyajstvennuyu-produktsiyu</a:t>
            </a:r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700" dirty="0"/>
          </a:p>
        </p:txBody>
      </p:sp>
      <p:sp>
        <p:nvSpPr>
          <p:cNvPr id="48" name="TextBox 47"/>
          <p:cNvSpPr txBox="1"/>
          <p:nvPr/>
        </p:nvSpPr>
        <p:spPr>
          <a:xfrm>
            <a:off x="6035882" y="1630746"/>
            <a:ext cx="2493601" cy="2462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Получение одобрения МСХ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РО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18" grpId="0" animBg="1"/>
      <p:bldP spid="19" grpId="0" animBg="1"/>
      <p:bldP spid="23" grpId="0" animBg="1"/>
      <p:bldP spid="25" grpId="0" animBg="1"/>
      <p:bldP spid="30" grpId="0" animBg="1"/>
      <p:bldP spid="31" grpId="0" animBg="1"/>
      <p:bldP spid="34" grpId="0" animBg="1"/>
      <p:bldP spid="36" grpId="0" animBg="1"/>
      <p:bldP spid="33" grpId="0" animBg="1"/>
      <p:bldP spid="40" grpId="0" animBg="1"/>
      <p:bldP spid="41" grpId="0" animBg="1"/>
      <p:bldP spid="4" grpId="0" animBg="1"/>
      <p:bldP spid="35" grpId="0" animBg="1"/>
      <p:bldP spid="39" grpId="0" animBg="1"/>
      <p:bldP spid="42" grpId="0" animBg="1"/>
      <p:bldP spid="43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E599-56B5-384D-BA15-34F54EEF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58" y="205981"/>
            <a:ext cx="7973365" cy="378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Получение льготного кредита по Программе 1528 (АО «</a:t>
            </a:r>
            <a:r>
              <a:rPr lang="ru-RU" dirty="0" err="1" smtClean="0">
                <a:solidFill>
                  <a:schemeClr val="accent1"/>
                </a:solidFill>
              </a:rPr>
              <a:t>Россельхозбанк</a:t>
            </a:r>
            <a:r>
              <a:rPr lang="ru-RU" dirty="0" smtClean="0">
                <a:solidFill>
                  <a:schemeClr val="accent1"/>
                </a:solidFill>
              </a:rPr>
              <a:t>»)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3063" y="3091072"/>
            <a:ext cx="105791" cy="7860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defTabSz="685655">
              <a:defRPr/>
            </a:pPr>
            <a:endParaRPr lang="ru-RU" sz="1200" b="1" dirty="0" err="1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93521" y="4661461"/>
            <a:ext cx="104488" cy="99911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defTabSz="685655">
              <a:defRPr/>
            </a:pPr>
            <a:endParaRPr lang="ru-RU" sz="900" dirty="0" err="1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5131" y="1925576"/>
            <a:ext cx="105791" cy="7860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defTabSz="685655">
              <a:defRPr/>
            </a:pPr>
            <a:endParaRPr lang="ru-RU" sz="1200" b="1" dirty="0" err="1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35588" y="3495965"/>
            <a:ext cx="104488" cy="99911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defTabSz="685655">
              <a:defRPr/>
            </a:pPr>
            <a:endParaRPr lang="ru-RU" sz="900" dirty="0" err="1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57293" y="2576488"/>
            <a:ext cx="111992" cy="608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eaLnBrk="1" hangingPunct="1"/>
            <a:endParaRPr lang="ru-RU" sz="600" dirty="0" err="1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045" y="1571633"/>
            <a:ext cx="208876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1.1. предприятие включено в реестр </a:t>
            </a:r>
            <a:r>
              <a:rPr lang="ru-RU" sz="1000" dirty="0" err="1" smtClean="0">
                <a:solidFill>
                  <a:schemeClr val="accent1">
                    <a:lumMod val="75000"/>
                  </a:schemeClr>
                </a:solidFill>
              </a:rPr>
              <a:t>сельхозтоваропроизводителей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  Ростовской области.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045" y="2438406"/>
            <a:ext cx="208876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1.2. предприятие имеет выручку по расчетному счету не менее 12 месяцев.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7026" y="2415268"/>
            <a:ext cx="1615034" cy="8617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Предоставление документов на участие в конкурсе на предоставление гранта «</a:t>
            </a:r>
            <a:r>
              <a:rPr lang="ru-RU" sz="1000" dirty="0" err="1" smtClean="0">
                <a:solidFill>
                  <a:srgbClr val="000000"/>
                </a:solidFill>
              </a:rPr>
              <a:t>Агростартап</a:t>
            </a:r>
            <a:r>
              <a:rPr lang="ru-RU" sz="1000" dirty="0" smtClean="0">
                <a:solidFill>
                  <a:srgbClr val="000000"/>
                </a:solidFill>
              </a:rPr>
              <a:t>»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4767" y="2431378"/>
            <a:ext cx="161503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Получить решение по </a:t>
            </a:r>
            <a:r>
              <a:rPr lang="ru-RU" sz="1000" dirty="0">
                <a:solidFill>
                  <a:srgbClr val="000000"/>
                </a:solidFill>
              </a:rPr>
              <a:t>кредиту, основываясь на </a:t>
            </a:r>
            <a:r>
              <a:rPr lang="ru-RU" sz="1000" dirty="0" smtClean="0">
                <a:solidFill>
                  <a:srgbClr val="000000"/>
                </a:solidFill>
              </a:rPr>
              <a:t>финансовых данных, указанных в проекте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696407" y="2357557"/>
            <a:ext cx="780314" cy="71873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 smtClean="0">
                <a:solidFill>
                  <a:prstClr val="white"/>
                </a:solidFill>
                <a:latin typeface="Calibri"/>
              </a:rPr>
              <a:t>НЕТ</a:t>
            </a: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3289" y="1648577"/>
            <a:ext cx="1615034" cy="5539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Предоставить документы в районный отдел СХ при МСХ РО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696407" y="1528828"/>
            <a:ext cx="780314" cy="71873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 smtClean="0">
                <a:solidFill>
                  <a:prstClr val="white"/>
                </a:solidFill>
                <a:latin typeface="Calibri"/>
              </a:rPr>
              <a:t>НЕТ</a:t>
            </a: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8441" y="2415268"/>
            <a:ext cx="1615034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Рассмотреть возможность </a:t>
            </a:r>
            <a:r>
              <a:rPr lang="ru-RU" sz="1000" dirty="0" err="1" smtClean="0">
                <a:solidFill>
                  <a:srgbClr val="000000"/>
                </a:solidFill>
              </a:rPr>
              <a:t>грантовой</a:t>
            </a:r>
            <a:r>
              <a:rPr lang="ru-RU" sz="1000" dirty="0" smtClean="0">
                <a:solidFill>
                  <a:srgbClr val="000000"/>
                </a:solidFill>
              </a:rPr>
              <a:t> поддержки «</a:t>
            </a:r>
            <a:r>
              <a:rPr lang="ru-RU" sz="1000" dirty="0" err="1" smtClean="0">
                <a:solidFill>
                  <a:srgbClr val="000000"/>
                </a:solidFill>
              </a:rPr>
              <a:t>Агростартап</a:t>
            </a:r>
            <a:r>
              <a:rPr lang="ru-RU" sz="1000" dirty="0" smtClean="0">
                <a:solidFill>
                  <a:srgbClr val="000000"/>
                </a:solidFill>
              </a:rPr>
              <a:t>» с получением кредита «</a:t>
            </a:r>
            <a:r>
              <a:rPr lang="ru-RU" sz="1000" dirty="0" err="1" smtClean="0">
                <a:solidFill>
                  <a:srgbClr val="000000"/>
                </a:solidFill>
              </a:rPr>
              <a:t>Агростарт</a:t>
            </a:r>
            <a:r>
              <a:rPr lang="ru-RU" sz="1000" dirty="0" smtClean="0">
                <a:solidFill>
                  <a:srgbClr val="000000"/>
                </a:solidFill>
              </a:rPr>
              <a:t>»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7026" y="3394605"/>
            <a:ext cx="1633588" cy="5539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Заключение соглашения на предоставление гранта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2648" y="1634355"/>
            <a:ext cx="1669412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Проверка документов. Включение фермера в Реестр </a:t>
            </a:r>
            <a:r>
              <a:rPr lang="ru-RU" sz="1000" dirty="0" err="1" smtClean="0">
                <a:solidFill>
                  <a:srgbClr val="000000"/>
                </a:solidFill>
              </a:rPr>
              <a:t>сельхозтоваро</a:t>
            </a:r>
            <a:r>
              <a:rPr lang="ru-RU" sz="1000" dirty="0" smtClean="0">
                <a:solidFill>
                  <a:srgbClr val="000000"/>
                </a:solidFill>
              </a:rPr>
              <a:t>-производителей РО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73884" y="1244625"/>
            <a:ext cx="2556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</a:rPr>
              <a:t>АО «</a:t>
            </a:r>
            <a:r>
              <a:rPr lang="ru-RU" sz="1100" b="1" dirty="0" err="1" smtClean="0">
                <a:solidFill>
                  <a:schemeClr val="accent1"/>
                </a:solidFill>
              </a:rPr>
              <a:t>Россельхозбанк</a:t>
            </a:r>
            <a:r>
              <a:rPr lang="ru-RU" sz="1100" b="1" dirty="0" smtClean="0">
                <a:solidFill>
                  <a:schemeClr val="accent1"/>
                </a:solidFill>
              </a:rPr>
              <a:t>»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" y="3066918"/>
            <a:ext cx="2827872" cy="1426375"/>
          </a:xfrm>
          <a:prstGeom prst="rect">
            <a:avLst/>
          </a:prstGeom>
        </p:spPr>
      </p:pic>
      <p:pic>
        <p:nvPicPr>
          <p:cNvPr id="3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29" y="686513"/>
            <a:ext cx="895037" cy="859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406" y="552214"/>
            <a:ext cx="647070" cy="71974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44767" y="3286297"/>
            <a:ext cx="1615034" cy="2462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Выдача кредита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" name="Picture 8" descr="Трактор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56" y="3814933"/>
            <a:ext cx="946438" cy="9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Веселый набор фермера 2 презентаций Иллюстрация вектора - иллюстрации  насчитывающей счастливо, собрание: 1790165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Веселый набор фермера 2 презентаций Иллюстрация вектора - иллюстрации  насчитывающей счастливо, собрание: 17901657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Веселый набор фермера 2 презентаций Иллюстрация вектора - иллюстрации  насчитывающей счастливо, собрание: 1790165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146424"/>
            <a:ext cx="2151856" cy="18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абавный мультфильм фермер плакаты на стену • плакаты презентации,  деревенщина, сельский житель | myloview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26" y="4037635"/>
            <a:ext cx="1102356" cy="11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Фермер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97" y="716906"/>
            <a:ext cx="818361" cy="8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E599-56B5-384D-BA15-34F54EEF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58" y="205981"/>
            <a:ext cx="7973365" cy="378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Получение льготного кредита по Программе 1528 (АО «</a:t>
            </a:r>
            <a:r>
              <a:rPr lang="ru-RU" dirty="0" err="1" smtClean="0">
                <a:solidFill>
                  <a:schemeClr val="accent1"/>
                </a:solidFill>
              </a:rPr>
              <a:t>Россельхозбанк</a:t>
            </a:r>
            <a:r>
              <a:rPr lang="ru-RU" dirty="0" smtClean="0">
                <a:solidFill>
                  <a:schemeClr val="accent1"/>
                </a:solidFill>
              </a:rPr>
              <a:t>»)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3063" y="3091072"/>
            <a:ext cx="105791" cy="7860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defTabSz="685655">
              <a:defRPr/>
            </a:pPr>
            <a:endParaRPr lang="ru-RU" sz="1200" b="1" dirty="0" err="1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93521" y="4661461"/>
            <a:ext cx="104488" cy="99911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defTabSz="685655">
              <a:defRPr/>
            </a:pPr>
            <a:endParaRPr lang="ru-RU" sz="900" dirty="0" err="1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5131" y="1925576"/>
            <a:ext cx="105791" cy="7860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defTabSz="685655">
              <a:defRPr/>
            </a:pPr>
            <a:endParaRPr lang="ru-RU" sz="1200" b="1" dirty="0" err="1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35588" y="3495965"/>
            <a:ext cx="104488" cy="99911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defTabSz="685655">
              <a:defRPr/>
            </a:pPr>
            <a:endParaRPr lang="ru-RU" sz="900" dirty="0" err="1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57293" y="2576488"/>
            <a:ext cx="111992" cy="608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5" tIns="34982" rIns="69965" bIns="34982" rtlCol="0" anchor="ctr"/>
          <a:lstStyle/>
          <a:p>
            <a:pPr algn="ctr" eaLnBrk="1" hangingPunct="1"/>
            <a:endParaRPr lang="ru-RU" sz="600" dirty="0" err="1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803" y="1806701"/>
            <a:ext cx="1738563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</a:rPr>
              <a:t>Предоставить обеспечение по кредиту (при необходимости</a:t>
            </a:r>
            <a:r>
              <a:rPr lang="ru-RU" sz="1000" dirty="0" smtClean="0">
                <a:solidFill>
                  <a:srgbClr val="000000"/>
                </a:solidFill>
              </a:rPr>
              <a:t>)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2327" y="1771088"/>
            <a:ext cx="1615034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Предоставить пакет  документов и заявление для получения поручительства НКО ГФ РО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3150" y="1731608"/>
            <a:ext cx="1615034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Получить решение НКО ГФ РО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354870" y="1681763"/>
            <a:ext cx="780314" cy="71873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 smtClean="0">
                <a:solidFill>
                  <a:prstClr val="white"/>
                </a:solidFill>
                <a:latin typeface="Calibri"/>
              </a:rPr>
              <a:t>НЕТ</a:t>
            </a: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2329" y="1399571"/>
            <a:ext cx="161503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Рассмотреть возможность залога в виде поручительства НКО ГФ РО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3150" y="2232753"/>
            <a:ext cx="1633588" cy="5539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Заключение договора поручительства, оплата комиссии.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04567" y="921122"/>
            <a:ext cx="28839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</a:rPr>
              <a:t>АО «</a:t>
            </a:r>
            <a:r>
              <a:rPr lang="ru-RU" sz="1100" b="1" dirty="0" err="1" smtClean="0">
                <a:solidFill>
                  <a:schemeClr val="accent1"/>
                </a:solidFill>
              </a:rPr>
              <a:t>Россельхозбанк</a:t>
            </a:r>
            <a:r>
              <a:rPr lang="ru-RU" sz="1100" b="1" dirty="0" smtClean="0">
                <a:solidFill>
                  <a:schemeClr val="accent1"/>
                </a:solidFill>
              </a:rPr>
              <a:t>»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pic>
        <p:nvPicPr>
          <p:cNvPr id="39" name="Picture 6" descr="Фермер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84" y="3545920"/>
            <a:ext cx="1128440" cy="11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19" y="956826"/>
            <a:ext cx="644846" cy="591737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739427" y="750614"/>
            <a:ext cx="2102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5F4879"/>
                </a:solidFill>
                <a:latin typeface="Arial" panose="020B0604020202020204" pitchFamily="34" charset="0"/>
              </a:rPr>
              <a:t>Некоммерческая организация </a:t>
            </a:r>
          </a:p>
          <a:p>
            <a:pPr algn="ctr"/>
            <a:r>
              <a:rPr lang="ru-RU" sz="1000" b="1" dirty="0">
                <a:solidFill>
                  <a:srgbClr val="5F4879"/>
                </a:solidFill>
                <a:latin typeface="Arial" panose="020B0604020202020204" pitchFamily="34" charset="0"/>
              </a:rPr>
              <a:t>«ГАРАНТИЙНЫЙ ФОНД </a:t>
            </a:r>
            <a:endParaRPr lang="ru-RU" sz="1000" dirty="0">
              <a:solidFill>
                <a:srgbClr val="5F4879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5F4879"/>
                </a:solidFill>
                <a:latin typeface="Arial" panose="020B0604020202020204" pitchFamily="34" charset="0"/>
              </a:rPr>
              <a:t>РОСТОВСКОЙ ОБЛАСТИ» </a:t>
            </a:r>
            <a:r>
              <a:rPr lang="ru-RU" sz="1000" dirty="0">
                <a:solidFill>
                  <a:srgbClr val="5F4879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Стрелка углом вверх 4"/>
          <p:cNvSpPr/>
          <p:nvPr/>
        </p:nvSpPr>
        <p:spPr>
          <a:xfrm rot="5400000">
            <a:off x="4413523" y="2166328"/>
            <a:ext cx="666592" cy="655225"/>
          </a:xfrm>
          <a:prstGeom prst="bent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033365" y="2844416"/>
            <a:ext cx="381357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4B97"/>
                </a:solidFill>
              </a:rPr>
              <a:t>Изменения условий предоставления поручительств НКО Гарантийный фонд Ростовской области</a:t>
            </a:r>
            <a:endParaRPr lang="ru-RU" sz="900" b="1" dirty="0">
              <a:solidFill>
                <a:srgbClr val="664B97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7365" y="3230928"/>
            <a:ext cx="382557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664B97"/>
                </a:solidFill>
              </a:rPr>
              <a:t>Увеличена доля ответственности поручительства НКО ГФ- до 70% от суммы кредита  для всех категорий клиентов.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664B97"/>
                </a:solidFill>
              </a:rPr>
              <a:t>Снижена ставка вознаграждения за предоставление поручительства и пролонгацию договора до 0,5% годовых.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664B97"/>
                </a:solidFill>
              </a:rPr>
              <a:t>Сумма поручительства по программе «</a:t>
            </a:r>
            <a:r>
              <a:rPr lang="ru-RU" sz="900" b="1" dirty="0" err="1" smtClean="0">
                <a:solidFill>
                  <a:srgbClr val="664B97"/>
                </a:solidFill>
              </a:rPr>
              <a:t>Лайт</a:t>
            </a:r>
            <a:r>
              <a:rPr lang="ru-RU" sz="900" b="1" dirty="0" smtClean="0">
                <a:solidFill>
                  <a:srgbClr val="664B97"/>
                </a:solidFill>
              </a:rPr>
              <a:t>» (минимальный </a:t>
            </a:r>
            <a:r>
              <a:rPr lang="ru-RU" sz="900" b="1" dirty="0">
                <a:solidFill>
                  <a:srgbClr val="664B97"/>
                </a:solidFill>
              </a:rPr>
              <a:t>п</a:t>
            </a:r>
            <a:r>
              <a:rPr lang="ru-RU" sz="900" b="1" dirty="0" smtClean="0">
                <a:solidFill>
                  <a:srgbClr val="664B97"/>
                </a:solidFill>
              </a:rPr>
              <a:t>акет документов) увеличена до 7 млн.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664B97"/>
                </a:solidFill>
              </a:rPr>
              <a:t>Упрощен порядок обращения за гарантийной поддержкой.</a:t>
            </a:r>
            <a:endParaRPr lang="ru-RU" sz="900" b="1" dirty="0">
              <a:solidFill>
                <a:srgbClr val="664B97"/>
              </a:solidFill>
            </a:endParaRPr>
          </a:p>
        </p:txBody>
      </p:sp>
      <p:sp>
        <p:nvSpPr>
          <p:cNvPr id="44" name="Стрелка углом вверх 43"/>
          <p:cNvSpPr/>
          <p:nvPr/>
        </p:nvSpPr>
        <p:spPr>
          <a:xfrm rot="16200000">
            <a:off x="4944437" y="940839"/>
            <a:ext cx="666592" cy="655225"/>
          </a:xfrm>
          <a:prstGeom prst="bent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139297" y="3169675"/>
            <a:ext cx="1615034" cy="2462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Выдача кредита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3255417" y="2399052"/>
            <a:ext cx="738766" cy="59578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6" y="2617367"/>
            <a:ext cx="2221097" cy="175719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763714"/>
            <a:ext cx="705637" cy="752467"/>
          </a:xfrm>
          <a:prstGeom prst="rect">
            <a:avLst/>
          </a:prstGeom>
        </p:spPr>
      </p:pic>
      <p:pic>
        <p:nvPicPr>
          <p:cNvPr id="2050" name="Picture 2" descr="Веселый набор фермера 2 презентаций Иллюстрация вектора - иллюстрации  насчитывающей счастливо, собрание: 1790165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4" y="703618"/>
            <a:ext cx="1227357" cy="10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  <p:bldP spid="33" grpId="0" animBg="1"/>
      <p:bldP spid="34" grpId="0" animBg="1"/>
      <p:bldP spid="5" grpId="0" animBg="1"/>
      <p:bldP spid="44" grpId="0" animBg="1"/>
      <p:bldP spid="45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E599-56B5-384D-BA15-34F54EEF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БАНКА, СИНХРОНИЗИРОВАННЫЕ С МЕРАМИ МСХ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2930" y="879475"/>
          <a:ext cx="7676541" cy="3527425"/>
        </p:xfrm>
        <a:graphic>
          <a:graphicData uri="http://schemas.openxmlformats.org/drawingml/2006/table">
            <a:tbl>
              <a:tblPr/>
              <a:tblGrid>
                <a:gridCol w="864708">
                  <a:extLst>
                    <a:ext uri="{9D8B030D-6E8A-4147-A177-3AD203B41FA5}">
                      <a16:colId xmlns:a16="http://schemas.microsoft.com/office/drawing/2014/main" val="869867072"/>
                    </a:ext>
                  </a:extLst>
                </a:gridCol>
                <a:gridCol w="648532">
                  <a:extLst>
                    <a:ext uri="{9D8B030D-6E8A-4147-A177-3AD203B41FA5}">
                      <a16:colId xmlns:a16="http://schemas.microsoft.com/office/drawing/2014/main" val="1421709335"/>
                    </a:ext>
                  </a:extLst>
                </a:gridCol>
                <a:gridCol w="1197982">
                  <a:extLst>
                    <a:ext uri="{9D8B030D-6E8A-4147-A177-3AD203B41FA5}">
                      <a16:colId xmlns:a16="http://schemas.microsoft.com/office/drawing/2014/main" val="3034811803"/>
                    </a:ext>
                  </a:extLst>
                </a:gridCol>
                <a:gridCol w="432354">
                  <a:extLst>
                    <a:ext uri="{9D8B030D-6E8A-4147-A177-3AD203B41FA5}">
                      <a16:colId xmlns:a16="http://schemas.microsoft.com/office/drawing/2014/main" val="2712145374"/>
                    </a:ext>
                  </a:extLst>
                </a:gridCol>
                <a:gridCol w="441361">
                  <a:extLst>
                    <a:ext uri="{9D8B030D-6E8A-4147-A177-3AD203B41FA5}">
                      <a16:colId xmlns:a16="http://schemas.microsoft.com/office/drawing/2014/main" val="3778944085"/>
                    </a:ext>
                  </a:extLst>
                </a:gridCol>
                <a:gridCol w="432354">
                  <a:extLst>
                    <a:ext uri="{9D8B030D-6E8A-4147-A177-3AD203B41FA5}">
                      <a16:colId xmlns:a16="http://schemas.microsoft.com/office/drawing/2014/main" val="1601117219"/>
                    </a:ext>
                  </a:extLst>
                </a:gridCol>
                <a:gridCol w="387318">
                  <a:extLst>
                    <a:ext uri="{9D8B030D-6E8A-4147-A177-3AD203B41FA5}">
                      <a16:colId xmlns:a16="http://schemas.microsoft.com/office/drawing/2014/main" val="1363206511"/>
                    </a:ext>
                  </a:extLst>
                </a:gridCol>
                <a:gridCol w="1776706">
                  <a:extLst>
                    <a:ext uri="{9D8B030D-6E8A-4147-A177-3AD203B41FA5}">
                      <a16:colId xmlns:a16="http://schemas.microsoft.com/office/drawing/2014/main" val="3941907586"/>
                    </a:ext>
                  </a:extLst>
                </a:gridCol>
                <a:gridCol w="1495226">
                  <a:extLst>
                    <a:ext uri="{9D8B030D-6E8A-4147-A177-3AD203B41FA5}">
                      <a16:colId xmlns:a16="http://schemas.microsoft.com/office/drawing/2014/main" val="4109903861"/>
                    </a:ext>
                  </a:extLst>
                </a:gridCol>
              </a:tblGrid>
              <a:tr h="608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грантовой поддержки МСХ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Участники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Условия по сроку деятельности участника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гранта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использования гранта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соглашения с МСХ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Собственные средства СПоК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Цель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Синхронизированная поддержка РСХБ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97213"/>
                  </a:ext>
                </a:extLst>
              </a:tr>
              <a:tr h="439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Грант Агростартап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ИП, ИП ГКФХ, ЛПХ, члены СПОК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Граждане РФ, КФХ, или ИП , зарегистрированные  в текущем финансовом году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 млн.р.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Приобртение строительство, ремонт, модернизация производственных обьектов, приобретнние с/х животных.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 "Стань фермером", кредит "Агростарт"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301120"/>
                  </a:ext>
                </a:extLst>
              </a:tr>
              <a:tr h="682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Грант Семейные фермы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ИП, ИП ГКФХ, ЛПХ, СПОК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Деятельность на дату подачи заявки более 12 мес. Со дня регистрации в ФНС.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млн.р.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Приобртение строительство, ремонт, модернизация производственных обьектов, приобретнние с/х животных.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 "Программа по созданию комплексов по пр-ву мяса говядины",                                                              кредит "Программа по созданию комплексов по пр-ву молока"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802149"/>
                  </a:ext>
                </a:extLst>
              </a:tr>
              <a:tr h="912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Грант Агропрогресс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ЮЛ (ООО, АО, товарищества), СПК.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Организая должна заниматься сельским хозяйством не менее 2-х лет.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млн.р.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Реализация инвестиционного проекта: приобртение строительство, ремонт, модернизация производственных обьектов, приобретение С/х техники и оборудования и с/х животных. Частичная оплата инвестиционного             кредита.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 "Проект Агропрогресс", кредит "Инвестиционный Агропрогресс"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452954"/>
                  </a:ext>
                </a:extLst>
              </a:tr>
              <a:tr h="88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Грант на развитие материально-технической базы  сельскохозяйственных потребительских  кооперативов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СПК, СПОК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деятельности кооператива не менее 12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млн. р.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мес.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Приобртение строительство, ремонт, модернизация производственных обьектов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Кредиты для СПК и СПОК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20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5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14580" y="1378008"/>
            <a:ext cx="450779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/>
              <a:t>СПАСИБО ЗА ВНИМАНИЕ!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 </a:t>
            </a:r>
            <a:r>
              <a:rPr lang="ru-RU" sz="1200" dirty="0">
                <a:solidFill>
                  <a:schemeClr val="bg1"/>
                </a:solidFill>
              </a:rPr>
              <a:t>создании и реализации инструментов содействия развитию фермерства</a:t>
            </a:r>
          </a:p>
        </p:txBody>
      </p:sp>
    </p:spTree>
    <p:extLst>
      <p:ext uri="{BB962C8B-B14F-4D97-AF65-F5344CB8AC3E}">
        <p14:creationId xmlns:p14="http://schemas.microsoft.com/office/powerpoint/2010/main" val="4494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РСХБ_внутренняя презентация">
  <a:themeElements>
    <a:clrScheme name="Пользовательские 2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4" id="{4FCADD2B-D216-064A-A367-21D0B623CE5B}" vid="{0382296C-F935-B54E-AE1D-D864CACC40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B63FC727388ED419615C506BC3B18B3" ma:contentTypeVersion="0" ma:contentTypeDescription="Создание документа." ma:contentTypeScope="" ma:versionID="5ee60d5ee4db69da5d8882593a1e278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B9E685B9-8826-4E2C-997A-4723CC35B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40E11D-30F0-4829-99B2-7B92A3CEA7F2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EAF822-155D-431F-8214-3B89E7EB10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D3E04C-A9E6-49B4-9B26-16311C37E1D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РСХБ_внутренняя презентация</Template>
  <TotalTime>1752</TotalTime>
  <Words>854</Words>
  <Application>Microsoft Office PowerPoint</Application>
  <PresentationFormat>Экран (16:9)</PresentationFormat>
  <Paragraphs>125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.Lucida Grande UI Regular</vt:lpstr>
      <vt:lpstr>Arial</vt:lpstr>
      <vt:lpstr>Arial Narrow</vt:lpstr>
      <vt:lpstr>Calibri</vt:lpstr>
      <vt:lpstr>Helvetica</vt:lpstr>
      <vt:lpstr>Wingdings</vt:lpstr>
      <vt:lpstr>Системный шрифт, обычный</vt:lpstr>
      <vt:lpstr>Шаблон РСХБ_внутренняя презентация</vt:lpstr>
      <vt:lpstr>5 шагов к успеху</vt:lpstr>
      <vt:lpstr>Презентация PowerPoint</vt:lpstr>
      <vt:lpstr>ЦЕЛИ ПРОВЕДЕНИЯ МЕРОПРИЯТИЙ «ВКУСНЫЕ ПЯТНИЦЫ» </vt:lpstr>
      <vt:lpstr> Получение льготного кредита по Программе 1528 (АО «Россельхозбанк»)</vt:lpstr>
      <vt:lpstr> Получение льготного кредита по Программе 1528 (АО «Россельхозбанк»)</vt:lpstr>
      <vt:lpstr> Получение льготного кредита по Программе 1528 (АО «Россельхозбанк»)</vt:lpstr>
      <vt:lpstr>ПРОДУКТЫ БАНКА, СИНХРОНИЗИРОВАННЫЕ С МЕРАМИ МСХ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(ДОЛЖЕН БЫТЬ В ТОЧНОМ СООТВЕТСТВИИ С НАИМЕНОВАНИЕМ ВОПРОСА, ВКЛЮЧЕННОГО В ПОВЕСТКУ ЗАСЕДАНИЯ КОЛЛЕГИАЛЬНОГО ОРГАНА, СОВЕЩАНИЯ ИЛИ МЕРОПРИЯТИЯ)</dc:title>
  <dc:creator>viktoriyavolk06@gmail.com</dc:creator>
  <cp:lastModifiedBy>Захарец Ольга Тимофеевна</cp:lastModifiedBy>
  <cp:revision>234</cp:revision>
  <cp:lastPrinted>2022-02-14T09:09:21Z</cp:lastPrinted>
  <dcterms:created xsi:type="dcterms:W3CDTF">2021-01-29T10:45:52Z</dcterms:created>
  <dcterms:modified xsi:type="dcterms:W3CDTF">2022-06-08T11:22:27Z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0x0101007B63FC727388ED419615C506BC3B18B3</vt:lpwstr>
  </property>
</Properties>
</file>